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62"/>
  </p:notesMasterIdLst>
  <p:sldIdLst>
    <p:sldId id="257" r:id="rId3"/>
    <p:sldId id="392" r:id="rId4"/>
    <p:sldId id="395" r:id="rId5"/>
    <p:sldId id="435" r:id="rId6"/>
    <p:sldId id="396" r:id="rId7"/>
    <p:sldId id="397" r:id="rId8"/>
    <p:sldId id="399" r:id="rId9"/>
    <p:sldId id="449" r:id="rId10"/>
    <p:sldId id="401" r:id="rId11"/>
    <p:sldId id="402" r:id="rId12"/>
    <p:sldId id="403" r:id="rId13"/>
    <p:sldId id="404" r:id="rId14"/>
    <p:sldId id="405" r:id="rId15"/>
    <p:sldId id="406" r:id="rId16"/>
    <p:sldId id="407" r:id="rId17"/>
    <p:sldId id="408" r:id="rId18"/>
    <p:sldId id="409" r:id="rId19"/>
    <p:sldId id="410" r:id="rId20"/>
    <p:sldId id="411" r:id="rId21"/>
    <p:sldId id="413" r:id="rId22"/>
    <p:sldId id="422" r:id="rId23"/>
    <p:sldId id="421" r:id="rId24"/>
    <p:sldId id="448" r:id="rId25"/>
    <p:sldId id="450" r:id="rId26"/>
    <p:sldId id="451" r:id="rId27"/>
    <p:sldId id="452" r:id="rId28"/>
    <p:sldId id="414" r:id="rId29"/>
    <p:sldId id="415" r:id="rId30"/>
    <p:sldId id="416" r:id="rId31"/>
    <p:sldId id="417" r:id="rId32"/>
    <p:sldId id="418" r:id="rId33"/>
    <p:sldId id="420" r:id="rId34"/>
    <p:sldId id="423" r:id="rId35"/>
    <p:sldId id="424" r:id="rId36"/>
    <p:sldId id="442" r:id="rId37"/>
    <p:sldId id="443" r:id="rId38"/>
    <p:sldId id="445" r:id="rId39"/>
    <p:sldId id="419" r:id="rId40"/>
    <p:sldId id="425" r:id="rId41"/>
    <p:sldId id="428" r:id="rId42"/>
    <p:sldId id="379" r:id="rId43"/>
    <p:sldId id="380" r:id="rId44"/>
    <p:sldId id="381" r:id="rId45"/>
    <p:sldId id="386" r:id="rId46"/>
    <p:sldId id="382" r:id="rId47"/>
    <p:sldId id="436" r:id="rId48"/>
    <p:sldId id="383" r:id="rId49"/>
    <p:sldId id="385" r:id="rId50"/>
    <p:sldId id="387" r:id="rId51"/>
    <p:sldId id="388" r:id="rId52"/>
    <p:sldId id="389" r:id="rId53"/>
    <p:sldId id="394" r:id="rId54"/>
    <p:sldId id="430" r:id="rId55"/>
    <p:sldId id="431" r:id="rId56"/>
    <p:sldId id="432" r:id="rId57"/>
    <p:sldId id="433" r:id="rId58"/>
    <p:sldId id="434" r:id="rId59"/>
    <p:sldId id="446" r:id="rId60"/>
    <p:sldId id="426" r:id="rId61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sem Título" id="{9966F4E6-0333-4C51-9624-D20FB4635454}">
          <p14:sldIdLst>
            <p14:sldId id="257"/>
            <p14:sldId id="392"/>
            <p14:sldId id="395"/>
            <p14:sldId id="435"/>
            <p14:sldId id="396"/>
            <p14:sldId id="397"/>
            <p14:sldId id="399"/>
            <p14:sldId id="449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3"/>
            <p14:sldId id="422"/>
            <p14:sldId id="421"/>
            <p14:sldId id="448"/>
            <p14:sldId id="450"/>
            <p14:sldId id="451"/>
            <p14:sldId id="452"/>
            <p14:sldId id="414"/>
            <p14:sldId id="415"/>
            <p14:sldId id="416"/>
            <p14:sldId id="417"/>
            <p14:sldId id="418"/>
            <p14:sldId id="420"/>
            <p14:sldId id="423"/>
            <p14:sldId id="424"/>
            <p14:sldId id="442"/>
            <p14:sldId id="443"/>
            <p14:sldId id="445"/>
            <p14:sldId id="419"/>
            <p14:sldId id="425"/>
            <p14:sldId id="428"/>
            <p14:sldId id="379"/>
            <p14:sldId id="380"/>
            <p14:sldId id="381"/>
            <p14:sldId id="386"/>
            <p14:sldId id="382"/>
            <p14:sldId id="436"/>
            <p14:sldId id="383"/>
            <p14:sldId id="385"/>
            <p14:sldId id="387"/>
            <p14:sldId id="388"/>
            <p14:sldId id="389"/>
            <p14:sldId id="394"/>
            <p14:sldId id="430"/>
            <p14:sldId id="431"/>
            <p14:sldId id="432"/>
            <p14:sldId id="433"/>
            <p14:sldId id="434"/>
            <p14:sldId id="446"/>
            <p14:sldId id="4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DDE5EA"/>
    <a:srgbClr val="C0D1DE"/>
    <a:srgbClr val="93B1C7"/>
    <a:srgbClr val="2C83AC"/>
    <a:srgbClr val="D1EAF7"/>
    <a:srgbClr val="2DA1DC"/>
    <a:srgbClr val="14587A"/>
    <a:srgbClr val="D84EA0"/>
    <a:srgbClr val="2E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8" autoAdjust="0"/>
    <p:restoredTop sz="91652" autoAdjust="0"/>
  </p:normalViewPr>
  <p:slideViewPr>
    <p:cSldViewPr>
      <p:cViewPr varScale="1">
        <p:scale>
          <a:sx n="105" d="100"/>
          <a:sy n="105" d="100"/>
        </p:scale>
        <p:origin x="1170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32" y="-90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0D3B6A-A9DD-4413-8111-81BB7E6361C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5D65C3B-B192-4230-B2A7-A24123F2EBD9}">
      <dgm:prSet phldrT="[Texto]" custT="1"/>
      <dgm:spPr/>
      <dgm:t>
        <a:bodyPr/>
        <a:lstStyle/>
        <a:p>
          <a:r>
            <a:rPr lang="pt-BR" sz="1600" b="1" dirty="0"/>
            <a:t>PMDB</a:t>
          </a:r>
        </a:p>
      </dgm:t>
    </dgm:pt>
    <dgm:pt modelId="{AC7DFE1E-1C0D-4AA9-A72A-4F8116C5427E}" type="parTrans" cxnId="{6E0FD31D-2782-453D-A48D-15BF699B11D7}">
      <dgm:prSet/>
      <dgm:spPr/>
      <dgm:t>
        <a:bodyPr/>
        <a:lstStyle/>
        <a:p>
          <a:endParaRPr lang="pt-BR"/>
        </a:p>
      </dgm:t>
    </dgm:pt>
    <dgm:pt modelId="{16FF8C03-A1DC-4A33-BB3D-1877C3EFF0BB}" type="sibTrans" cxnId="{6E0FD31D-2782-453D-A48D-15BF699B11D7}">
      <dgm:prSet/>
      <dgm:spPr/>
      <dgm:t>
        <a:bodyPr/>
        <a:lstStyle/>
        <a:p>
          <a:endParaRPr lang="pt-BR"/>
        </a:p>
      </dgm:t>
    </dgm:pt>
    <dgm:pt modelId="{F97C1BF2-4C2F-4E15-9CF0-59667DBED4EB}">
      <dgm:prSet phldrT="[Texto]" custT="1"/>
      <dgm:spPr/>
      <dgm:t>
        <a:bodyPr/>
        <a:lstStyle/>
        <a:p>
          <a:r>
            <a:rPr lang="pt-BR" sz="1800" b="1" dirty="0"/>
            <a:t>DEM</a:t>
          </a:r>
        </a:p>
      </dgm:t>
    </dgm:pt>
    <dgm:pt modelId="{1CCBAB99-7FCE-447A-8055-CD011791567C}" type="parTrans" cxnId="{09460BE8-85D3-4161-8D04-870C96C080A3}">
      <dgm:prSet/>
      <dgm:spPr/>
      <dgm:t>
        <a:bodyPr/>
        <a:lstStyle/>
        <a:p>
          <a:endParaRPr lang="pt-BR"/>
        </a:p>
      </dgm:t>
    </dgm:pt>
    <dgm:pt modelId="{F430E5FD-1657-4D1C-88E7-09DDBBCECE0A}" type="sibTrans" cxnId="{09460BE8-85D3-4161-8D04-870C96C080A3}">
      <dgm:prSet/>
      <dgm:spPr/>
      <dgm:t>
        <a:bodyPr/>
        <a:lstStyle/>
        <a:p>
          <a:endParaRPr lang="pt-BR"/>
        </a:p>
      </dgm:t>
    </dgm:pt>
    <dgm:pt modelId="{C22151F1-46A1-441A-88F0-7866B0FB6FEE}">
      <dgm:prSet phldrT="[Texto]" custT="1"/>
      <dgm:spPr/>
      <dgm:t>
        <a:bodyPr/>
        <a:lstStyle/>
        <a:p>
          <a:r>
            <a:rPr lang="pt-BR" sz="1800" b="1" dirty="0"/>
            <a:t>PPS</a:t>
          </a:r>
          <a:endParaRPr lang="pt-BR" sz="2000" b="1" dirty="0"/>
        </a:p>
      </dgm:t>
    </dgm:pt>
    <dgm:pt modelId="{3291898C-378B-42E6-B8DA-5ADA406840CE}" type="parTrans" cxnId="{02965DFD-00F2-412E-BF4D-7683CD696AA9}">
      <dgm:prSet/>
      <dgm:spPr/>
      <dgm:t>
        <a:bodyPr/>
        <a:lstStyle/>
        <a:p>
          <a:endParaRPr lang="pt-BR"/>
        </a:p>
      </dgm:t>
    </dgm:pt>
    <dgm:pt modelId="{AD5BAE21-B6DD-4AAB-B39D-318829DF4C23}" type="sibTrans" cxnId="{02965DFD-00F2-412E-BF4D-7683CD696AA9}">
      <dgm:prSet/>
      <dgm:spPr/>
      <dgm:t>
        <a:bodyPr/>
        <a:lstStyle/>
        <a:p>
          <a:endParaRPr lang="pt-BR"/>
        </a:p>
      </dgm:t>
    </dgm:pt>
    <dgm:pt modelId="{B9540A49-1710-4CA0-A78C-8C1FE716E87F}">
      <dgm:prSet phldrT="[Texto]" custT="1"/>
      <dgm:spPr/>
      <dgm:t>
        <a:bodyPr/>
        <a:lstStyle/>
        <a:p>
          <a:r>
            <a:rPr lang="pt-BR" sz="1800" b="1" dirty="0"/>
            <a:t>PSDB</a:t>
          </a:r>
        </a:p>
      </dgm:t>
    </dgm:pt>
    <dgm:pt modelId="{3905D0EE-82C5-4B29-8EF9-1730BD03B6BC}" type="parTrans" cxnId="{1BB1EDC8-DB0A-43F2-B1A1-126981955DE8}">
      <dgm:prSet/>
      <dgm:spPr/>
      <dgm:t>
        <a:bodyPr/>
        <a:lstStyle/>
        <a:p>
          <a:endParaRPr lang="pt-BR"/>
        </a:p>
      </dgm:t>
    </dgm:pt>
    <dgm:pt modelId="{1447780C-1722-4869-88E4-452F777A26E7}" type="sibTrans" cxnId="{1BB1EDC8-DB0A-43F2-B1A1-126981955DE8}">
      <dgm:prSet/>
      <dgm:spPr/>
      <dgm:t>
        <a:bodyPr/>
        <a:lstStyle/>
        <a:p>
          <a:endParaRPr lang="pt-BR"/>
        </a:p>
      </dgm:t>
    </dgm:pt>
    <dgm:pt modelId="{C53E22DA-44C8-4FDB-9C9C-E6676B6607A7}">
      <dgm:prSet phldrT="[Texto]" custT="1"/>
      <dgm:spPr/>
      <dgm:t>
        <a:bodyPr/>
        <a:lstStyle/>
        <a:p>
          <a:r>
            <a:rPr lang="pt-BR" sz="1800" b="1" dirty="0"/>
            <a:t>PSB</a:t>
          </a:r>
          <a:endParaRPr lang="pt-BR" sz="2000" b="1" dirty="0"/>
        </a:p>
      </dgm:t>
    </dgm:pt>
    <dgm:pt modelId="{E008DD51-3051-445D-ABDC-6E49154CF3DA}" type="parTrans" cxnId="{3D5A54EE-46AC-4694-A27C-F16170FCFA83}">
      <dgm:prSet/>
      <dgm:spPr/>
      <dgm:t>
        <a:bodyPr/>
        <a:lstStyle/>
        <a:p>
          <a:endParaRPr lang="pt-BR"/>
        </a:p>
      </dgm:t>
    </dgm:pt>
    <dgm:pt modelId="{7FCA37C1-D9E4-4F62-B1E0-0E5FF7AF8907}" type="sibTrans" cxnId="{3D5A54EE-46AC-4694-A27C-F16170FCFA83}">
      <dgm:prSet/>
      <dgm:spPr/>
      <dgm:t>
        <a:bodyPr/>
        <a:lstStyle/>
        <a:p>
          <a:endParaRPr lang="pt-BR"/>
        </a:p>
      </dgm:t>
    </dgm:pt>
    <dgm:pt modelId="{DB5F94E7-19AE-49EC-9E88-EEA954C96245}" type="pres">
      <dgm:prSet presAssocID="{580D3B6A-A9DD-4413-8111-81BB7E6361C3}" presName="diagram" presStyleCnt="0">
        <dgm:presLayoutVars>
          <dgm:dir/>
          <dgm:resizeHandles val="exact"/>
        </dgm:presLayoutVars>
      </dgm:prSet>
      <dgm:spPr/>
    </dgm:pt>
    <dgm:pt modelId="{D6037D56-B96D-43F9-AECB-7967FC67E20F}" type="pres">
      <dgm:prSet presAssocID="{85D65C3B-B192-4230-B2A7-A24123F2EBD9}" presName="node" presStyleLbl="node1" presStyleIdx="0" presStyleCnt="5">
        <dgm:presLayoutVars>
          <dgm:bulletEnabled val="1"/>
        </dgm:presLayoutVars>
      </dgm:prSet>
      <dgm:spPr/>
    </dgm:pt>
    <dgm:pt modelId="{3649D80E-1320-4F9C-B61B-DE4997DF2B69}" type="pres">
      <dgm:prSet presAssocID="{16FF8C03-A1DC-4A33-BB3D-1877C3EFF0BB}" presName="sibTrans" presStyleCnt="0"/>
      <dgm:spPr/>
    </dgm:pt>
    <dgm:pt modelId="{47C0DAFD-852B-4F17-80E8-55591234FAB7}" type="pres">
      <dgm:prSet presAssocID="{F97C1BF2-4C2F-4E15-9CF0-59667DBED4EB}" presName="node" presStyleLbl="node1" presStyleIdx="1" presStyleCnt="5">
        <dgm:presLayoutVars>
          <dgm:bulletEnabled val="1"/>
        </dgm:presLayoutVars>
      </dgm:prSet>
      <dgm:spPr/>
    </dgm:pt>
    <dgm:pt modelId="{915BBFB8-C8F5-4542-97DF-C8716D1ACAE4}" type="pres">
      <dgm:prSet presAssocID="{F430E5FD-1657-4D1C-88E7-09DDBBCECE0A}" presName="sibTrans" presStyleCnt="0"/>
      <dgm:spPr/>
    </dgm:pt>
    <dgm:pt modelId="{8450F6E1-9FE1-4866-9624-38890887223C}" type="pres">
      <dgm:prSet presAssocID="{C22151F1-46A1-441A-88F0-7866B0FB6FEE}" presName="node" presStyleLbl="node1" presStyleIdx="2" presStyleCnt="5">
        <dgm:presLayoutVars>
          <dgm:bulletEnabled val="1"/>
        </dgm:presLayoutVars>
      </dgm:prSet>
      <dgm:spPr/>
    </dgm:pt>
    <dgm:pt modelId="{03EFD6C5-5168-4E23-85C3-3339BA8DBA46}" type="pres">
      <dgm:prSet presAssocID="{AD5BAE21-B6DD-4AAB-B39D-318829DF4C23}" presName="sibTrans" presStyleCnt="0"/>
      <dgm:spPr/>
    </dgm:pt>
    <dgm:pt modelId="{0DD209EB-3236-4BD8-BE99-87EB67ED2F03}" type="pres">
      <dgm:prSet presAssocID="{B9540A49-1710-4CA0-A78C-8C1FE716E87F}" presName="node" presStyleLbl="node1" presStyleIdx="3" presStyleCnt="5">
        <dgm:presLayoutVars>
          <dgm:bulletEnabled val="1"/>
        </dgm:presLayoutVars>
      </dgm:prSet>
      <dgm:spPr/>
    </dgm:pt>
    <dgm:pt modelId="{C3EFF9CA-6B7D-4521-9195-A721F60638F6}" type="pres">
      <dgm:prSet presAssocID="{1447780C-1722-4869-88E4-452F777A26E7}" presName="sibTrans" presStyleCnt="0"/>
      <dgm:spPr/>
    </dgm:pt>
    <dgm:pt modelId="{2204A7B8-0B83-4A63-BA1F-5D05B968A99A}" type="pres">
      <dgm:prSet presAssocID="{C53E22DA-44C8-4FDB-9C9C-E6676B6607A7}" presName="node" presStyleLbl="node1" presStyleIdx="4" presStyleCnt="5">
        <dgm:presLayoutVars>
          <dgm:bulletEnabled val="1"/>
        </dgm:presLayoutVars>
      </dgm:prSet>
      <dgm:spPr/>
    </dgm:pt>
  </dgm:ptLst>
  <dgm:cxnLst>
    <dgm:cxn modelId="{1B8277E4-B70C-4BFA-9606-099C4153EDD6}" type="presOf" srcId="{C22151F1-46A1-441A-88F0-7866B0FB6FEE}" destId="{8450F6E1-9FE1-4866-9624-38890887223C}" srcOrd="0" destOrd="0" presId="urn:microsoft.com/office/officeart/2005/8/layout/default"/>
    <dgm:cxn modelId="{1BB1EDC8-DB0A-43F2-B1A1-126981955DE8}" srcId="{580D3B6A-A9DD-4413-8111-81BB7E6361C3}" destId="{B9540A49-1710-4CA0-A78C-8C1FE716E87F}" srcOrd="3" destOrd="0" parTransId="{3905D0EE-82C5-4B29-8EF9-1730BD03B6BC}" sibTransId="{1447780C-1722-4869-88E4-452F777A26E7}"/>
    <dgm:cxn modelId="{3D5A54EE-46AC-4694-A27C-F16170FCFA83}" srcId="{580D3B6A-A9DD-4413-8111-81BB7E6361C3}" destId="{C53E22DA-44C8-4FDB-9C9C-E6676B6607A7}" srcOrd="4" destOrd="0" parTransId="{E008DD51-3051-445D-ABDC-6E49154CF3DA}" sibTransId="{7FCA37C1-D9E4-4F62-B1E0-0E5FF7AF8907}"/>
    <dgm:cxn modelId="{02965DFD-00F2-412E-BF4D-7683CD696AA9}" srcId="{580D3B6A-A9DD-4413-8111-81BB7E6361C3}" destId="{C22151F1-46A1-441A-88F0-7866B0FB6FEE}" srcOrd="2" destOrd="0" parTransId="{3291898C-378B-42E6-B8DA-5ADA406840CE}" sibTransId="{AD5BAE21-B6DD-4AAB-B39D-318829DF4C23}"/>
    <dgm:cxn modelId="{6E0FD31D-2782-453D-A48D-15BF699B11D7}" srcId="{580D3B6A-A9DD-4413-8111-81BB7E6361C3}" destId="{85D65C3B-B192-4230-B2A7-A24123F2EBD9}" srcOrd="0" destOrd="0" parTransId="{AC7DFE1E-1C0D-4AA9-A72A-4F8116C5427E}" sibTransId="{16FF8C03-A1DC-4A33-BB3D-1877C3EFF0BB}"/>
    <dgm:cxn modelId="{B093F344-B1BE-45DA-B5C9-FDB2C5EA7B65}" type="presOf" srcId="{B9540A49-1710-4CA0-A78C-8C1FE716E87F}" destId="{0DD209EB-3236-4BD8-BE99-87EB67ED2F03}" srcOrd="0" destOrd="0" presId="urn:microsoft.com/office/officeart/2005/8/layout/default"/>
    <dgm:cxn modelId="{E3220F08-6C91-44D4-AA37-98C5BEBEF921}" type="presOf" srcId="{85D65C3B-B192-4230-B2A7-A24123F2EBD9}" destId="{D6037D56-B96D-43F9-AECB-7967FC67E20F}" srcOrd="0" destOrd="0" presId="urn:microsoft.com/office/officeart/2005/8/layout/default"/>
    <dgm:cxn modelId="{09460BE8-85D3-4161-8D04-870C96C080A3}" srcId="{580D3B6A-A9DD-4413-8111-81BB7E6361C3}" destId="{F97C1BF2-4C2F-4E15-9CF0-59667DBED4EB}" srcOrd="1" destOrd="0" parTransId="{1CCBAB99-7FCE-447A-8055-CD011791567C}" sibTransId="{F430E5FD-1657-4D1C-88E7-09DDBBCECE0A}"/>
    <dgm:cxn modelId="{C79D592A-02B6-4BBA-9ADC-FB51D283E248}" type="presOf" srcId="{F97C1BF2-4C2F-4E15-9CF0-59667DBED4EB}" destId="{47C0DAFD-852B-4F17-80E8-55591234FAB7}" srcOrd="0" destOrd="0" presId="urn:microsoft.com/office/officeart/2005/8/layout/default"/>
    <dgm:cxn modelId="{C0CA23D3-3D64-4FA8-BE3E-6E9EA16FED9F}" type="presOf" srcId="{580D3B6A-A9DD-4413-8111-81BB7E6361C3}" destId="{DB5F94E7-19AE-49EC-9E88-EEA954C96245}" srcOrd="0" destOrd="0" presId="urn:microsoft.com/office/officeart/2005/8/layout/default"/>
    <dgm:cxn modelId="{0EAB9C8B-2FE4-454B-96E5-11A49950C05F}" type="presOf" srcId="{C53E22DA-44C8-4FDB-9C9C-E6676B6607A7}" destId="{2204A7B8-0B83-4A63-BA1F-5D05B968A99A}" srcOrd="0" destOrd="0" presId="urn:microsoft.com/office/officeart/2005/8/layout/default"/>
    <dgm:cxn modelId="{3086FB81-410E-42FC-8F79-E88571E024DD}" type="presParOf" srcId="{DB5F94E7-19AE-49EC-9E88-EEA954C96245}" destId="{D6037D56-B96D-43F9-AECB-7967FC67E20F}" srcOrd="0" destOrd="0" presId="urn:microsoft.com/office/officeart/2005/8/layout/default"/>
    <dgm:cxn modelId="{B51F2FC2-E354-494E-9F2B-F815619A7890}" type="presParOf" srcId="{DB5F94E7-19AE-49EC-9E88-EEA954C96245}" destId="{3649D80E-1320-4F9C-B61B-DE4997DF2B69}" srcOrd="1" destOrd="0" presId="urn:microsoft.com/office/officeart/2005/8/layout/default"/>
    <dgm:cxn modelId="{451029B2-A304-4ED0-BB16-6721FA1EF2CC}" type="presParOf" srcId="{DB5F94E7-19AE-49EC-9E88-EEA954C96245}" destId="{47C0DAFD-852B-4F17-80E8-55591234FAB7}" srcOrd="2" destOrd="0" presId="urn:microsoft.com/office/officeart/2005/8/layout/default"/>
    <dgm:cxn modelId="{532C17D2-EEB3-4616-8D49-13B6501AF7F0}" type="presParOf" srcId="{DB5F94E7-19AE-49EC-9E88-EEA954C96245}" destId="{915BBFB8-C8F5-4542-97DF-C8716D1ACAE4}" srcOrd="3" destOrd="0" presId="urn:microsoft.com/office/officeart/2005/8/layout/default"/>
    <dgm:cxn modelId="{5FA7A443-D03B-4E00-8644-82207A4A5AA2}" type="presParOf" srcId="{DB5F94E7-19AE-49EC-9E88-EEA954C96245}" destId="{8450F6E1-9FE1-4866-9624-38890887223C}" srcOrd="4" destOrd="0" presId="urn:microsoft.com/office/officeart/2005/8/layout/default"/>
    <dgm:cxn modelId="{9CA336B3-922F-47EF-9A47-7DC8942B94EA}" type="presParOf" srcId="{DB5F94E7-19AE-49EC-9E88-EEA954C96245}" destId="{03EFD6C5-5168-4E23-85C3-3339BA8DBA46}" srcOrd="5" destOrd="0" presId="urn:microsoft.com/office/officeart/2005/8/layout/default"/>
    <dgm:cxn modelId="{521A0E35-DA60-40CA-8991-9D8DAD84B43A}" type="presParOf" srcId="{DB5F94E7-19AE-49EC-9E88-EEA954C96245}" destId="{0DD209EB-3236-4BD8-BE99-87EB67ED2F03}" srcOrd="6" destOrd="0" presId="urn:microsoft.com/office/officeart/2005/8/layout/default"/>
    <dgm:cxn modelId="{87E9428C-F87D-49EC-B394-7615BEE12446}" type="presParOf" srcId="{DB5F94E7-19AE-49EC-9E88-EEA954C96245}" destId="{C3EFF9CA-6B7D-4521-9195-A721F60638F6}" srcOrd="7" destOrd="0" presId="urn:microsoft.com/office/officeart/2005/8/layout/default"/>
    <dgm:cxn modelId="{533F1A58-0A7C-4989-A087-59EE80A5A569}" type="presParOf" srcId="{DB5F94E7-19AE-49EC-9E88-EEA954C96245}" destId="{2204A7B8-0B83-4A63-BA1F-5D05B968A99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0D3B6A-A9DD-4413-8111-81BB7E6361C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5D65C3B-B192-4230-B2A7-A24123F2EBD9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/>
            <a:t>PSD</a:t>
          </a:r>
        </a:p>
      </dgm:t>
    </dgm:pt>
    <dgm:pt modelId="{AC7DFE1E-1C0D-4AA9-A72A-4F8116C5427E}" type="parTrans" cxnId="{6E0FD31D-2782-453D-A48D-15BF699B11D7}">
      <dgm:prSet/>
      <dgm:spPr/>
      <dgm:t>
        <a:bodyPr/>
        <a:lstStyle/>
        <a:p>
          <a:endParaRPr lang="pt-BR"/>
        </a:p>
      </dgm:t>
    </dgm:pt>
    <dgm:pt modelId="{16FF8C03-A1DC-4A33-BB3D-1877C3EFF0BB}" type="sibTrans" cxnId="{6E0FD31D-2782-453D-A48D-15BF699B11D7}">
      <dgm:prSet/>
      <dgm:spPr/>
      <dgm:t>
        <a:bodyPr/>
        <a:lstStyle/>
        <a:p>
          <a:endParaRPr lang="pt-BR"/>
        </a:p>
      </dgm:t>
    </dgm:pt>
    <dgm:pt modelId="{F97C1BF2-4C2F-4E15-9CF0-59667DBED4EB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/>
            <a:t>PP</a:t>
          </a:r>
        </a:p>
      </dgm:t>
    </dgm:pt>
    <dgm:pt modelId="{1CCBAB99-7FCE-447A-8055-CD011791567C}" type="parTrans" cxnId="{09460BE8-85D3-4161-8D04-870C96C080A3}">
      <dgm:prSet/>
      <dgm:spPr/>
      <dgm:t>
        <a:bodyPr/>
        <a:lstStyle/>
        <a:p>
          <a:endParaRPr lang="pt-BR"/>
        </a:p>
      </dgm:t>
    </dgm:pt>
    <dgm:pt modelId="{F430E5FD-1657-4D1C-88E7-09DDBBCECE0A}" type="sibTrans" cxnId="{09460BE8-85D3-4161-8D04-870C96C080A3}">
      <dgm:prSet/>
      <dgm:spPr/>
      <dgm:t>
        <a:bodyPr/>
        <a:lstStyle/>
        <a:p>
          <a:endParaRPr lang="pt-BR"/>
        </a:p>
      </dgm:t>
    </dgm:pt>
    <dgm:pt modelId="{C22151F1-46A1-441A-88F0-7866B0FB6FEE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/>
            <a:t>PR</a:t>
          </a:r>
          <a:endParaRPr lang="pt-BR" sz="2000" b="1" dirty="0"/>
        </a:p>
      </dgm:t>
    </dgm:pt>
    <dgm:pt modelId="{3291898C-378B-42E6-B8DA-5ADA406840CE}" type="parTrans" cxnId="{02965DFD-00F2-412E-BF4D-7683CD696AA9}">
      <dgm:prSet/>
      <dgm:spPr/>
      <dgm:t>
        <a:bodyPr/>
        <a:lstStyle/>
        <a:p>
          <a:endParaRPr lang="pt-BR"/>
        </a:p>
      </dgm:t>
    </dgm:pt>
    <dgm:pt modelId="{AD5BAE21-B6DD-4AAB-B39D-318829DF4C23}" type="sibTrans" cxnId="{02965DFD-00F2-412E-BF4D-7683CD696AA9}">
      <dgm:prSet/>
      <dgm:spPr/>
      <dgm:t>
        <a:bodyPr/>
        <a:lstStyle/>
        <a:p>
          <a:endParaRPr lang="pt-BR"/>
        </a:p>
      </dgm:t>
    </dgm:pt>
    <dgm:pt modelId="{B9540A49-1710-4CA0-A78C-8C1FE716E87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/>
            <a:t>SD</a:t>
          </a:r>
        </a:p>
      </dgm:t>
    </dgm:pt>
    <dgm:pt modelId="{3905D0EE-82C5-4B29-8EF9-1730BD03B6BC}" type="parTrans" cxnId="{1BB1EDC8-DB0A-43F2-B1A1-126981955DE8}">
      <dgm:prSet/>
      <dgm:spPr/>
      <dgm:t>
        <a:bodyPr/>
        <a:lstStyle/>
        <a:p>
          <a:endParaRPr lang="pt-BR"/>
        </a:p>
      </dgm:t>
    </dgm:pt>
    <dgm:pt modelId="{1447780C-1722-4869-88E4-452F777A26E7}" type="sibTrans" cxnId="{1BB1EDC8-DB0A-43F2-B1A1-126981955DE8}">
      <dgm:prSet/>
      <dgm:spPr/>
      <dgm:t>
        <a:bodyPr/>
        <a:lstStyle/>
        <a:p>
          <a:endParaRPr lang="pt-BR"/>
        </a:p>
      </dgm:t>
    </dgm:pt>
    <dgm:pt modelId="{C53E22DA-44C8-4FDB-9C9C-E6676B6607A7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/>
            <a:t>PRB</a:t>
          </a:r>
          <a:endParaRPr lang="pt-BR" sz="2000" b="1" dirty="0"/>
        </a:p>
      </dgm:t>
    </dgm:pt>
    <dgm:pt modelId="{E008DD51-3051-445D-ABDC-6E49154CF3DA}" type="parTrans" cxnId="{3D5A54EE-46AC-4694-A27C-F16170FCFA83}">
      <dgm:prSet/>
      <dgm:spPr/>
      <dgm:t>
        <a:bodyPr/>
        <a:lstStyle/>
        <a:p>
          <a:endParaRPr lang="pt-BR"/>
        </a:p>
      </dgm:t>
    </dgm:pt>
    <dgm:pt modelId="{7FCA37C1-D9E4-4F62-B1E0-0E5FF7AF8907}" type="sibTrans" cxnId="{3D5A54EE-46AC-4694-A27C-F16170FCFA83}">
      <dgm:prSet/>
      <dgm:spPr/>
      <dgm:t>
        <a:bodyPr/>
        <a:lstStyle/>
        <a:p>
          <a:endParaRPr lang="pt-BR"/>
        </a:p>
      </dgm:t>
    </dgm:pt>
    <dgm:pt modelId="{5890BF72-B9CB-4C81-B334-BC8E757FA861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/>
            <a:t>PSC</a:t>
          </a:r>
          <a:endParaRPr lang="pt-BR" sz="2000" b="1" dirty="0"/>
        </a:p>
      </dgm:t>
    </dgm:pt>
    <dgm:pt modelId="{459D8CCA-2BDD-4EC4-A0BD-3549681F19C9}" type="parTrans" cxnId="{A9FE5993-F5E7-4211-994F-79D16210511C}">
      <dgm:prSet/>
      <dgm:spPr/>
      <dgm:t>
        <a:bodyPr/>
        <a:lstStyle/>
        <a:p>
          <a:endParaRPr lang="pt-BR"/>
        </a:p>
      </dgm:t>
    </dgm:pt>
    <dgm:pt modelId="{273B4ADC-5E8C-46F2-90A4-7B3F7458A14F}" type="sibTrans" cxnId="{A9FE5993-F5E7-4211-994F-79D16210511C}">
      <dgm:prSet/>
      <dgm:spPr/>
      <dgm:t>
        <a:bodyPr/>
        <a:lstStyle/>
        <a:p>
          <a:endParaRPr lang="pt-BR"/>
        </a:p>
      </dgm:t>
    </dgm:pt>
    <dgm:pt modelId="{234F8B71-D11D-44C7-B659-EA4A33C166AF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/>
            <a:t>PTB</a:t>
          </a:r>
          <a:endParaRPr lang="pt-BR" sz="2000" b="1" dirty="0"/>
        </a:p>
      </dgm:t>
    </dgm:pt>
    <dgm:pt modelId="{C4524CD2-D47F-4039-973F-DB6809E6BEEE}" type="parTrans" cxnId="{64B2448F-22F8-4D12-A0C5-8C4298545FE8}">
      <dgm:prSet/>
      <dgm:spPr/>
      <dgm:t>
        <a:bodyPr/>
        <a:lstStyle/>
        <a:p>
          <a:endParaRPr lang="pt-BR"/>
        </a:p>
      </dgm:t>
    </dgm:pt>
    <dgm:pt modelId="{181AF045-B15C-41D3-828A-06E0D5EEAC91}" type="sibTrans" cxnId="{64B2448F-22F8-4D12-A0C5-8C4298545FE8}">
      <dgm:prSet/>
      <dgm:spPr/>
      <dgm:t>
        <a:bodyPr/>
        <a:lstStyle/>
        <a:p>
          <a:endParaRPr lang="pt-BR"/>
        </a:p>
      </dgm:t>
    </dgm:pt>
    <dgm:pt modelId="{2A4670CF-010E-4DA8-B385-05D0C2272DE7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800" b="1" dirty="0"/>
            <a:t>PTN</a:t>
          </a:r>
          <a:endParaRPr lang="pt-BR" sz="2000" b="1" dirty="0"/>
        </a:p>
      </dgm:t>
    </dgm:pt>
    <dgm:pt modelId="{9D9F889A-D917-4946-A10A-9D4F395D1A35}" type="parTrans" cxnId="{230A9400-8FBE-4E50-ADAE-C6FAF2C71750}">
      <dgm:prSet/>
      <dgm:spPr/>
      <dgm:t>
        <a:bodyPr/>
        <a:lstStyle/>
        <a:p>
          <a:endParaRPr lang="pt-BR"/>
        </a:p>
      </dgm:t>
    </dgm:pt>
    <dgm:pt modelId="{742F9E8D-F70D-4310-A782-2E8841B1859F}" type="sibTrans" cxnId="{230A9400-8FBE-4E50-ADAE-C6FAF2C71750}">
      <dgm:prSet/>
      <dgm:spPr/>
      <dgm:t>
        <a:bodyPr/>
        <a:lstStyle/>
        <a:p>
          <a:endParaRPr lang="pt-BR"/>
        </a:p>
      </dgm:t>
    </dgm:pt>
    <dgm:pt modelId="{C3277198-4644-49EC-8DD4-1BA86047320B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600" b="1" dirty="0"/>
            <a:t>PROS</a:t>
          </a:r>
        </a:p>
      </dgm:t>
    </dgm:pt>
    <dgm:pt modelId="{D2BD11F7-787D-4CBB-A55E-8B57B724A5E1}" type="parTrans" cxnId="{720F885E-CF1E-4C81-8CF6-56D425951D5E}">
      <dgm:prSet/>
      <dgm:spPr/>
      <dgm:t>
        <a:bodyPr/>
        <a:lstStyle/>
        <a:p>
          <a:endParaRPr lang="pt-BR"/>
        </a:p>
      </dgm:t>
    </dgm:pt>
    <dgm:pt modelId="{29335FCD-A2A0-4D91-B221-CA56FFADA5E9}" type="sibTrans" cxnId="{720F885E-CF1E-4C81-8CF6-56D425951D5E}">
      <dgm:prSet/>
      <dgm:spPr/>
      <dgm:t>
        <a:bodyPr/>
        <a:lstStyle/>
        <a:p>
          <a:endParaRPr lang="pt-BR"/>
        </a:p>
      </dgm:t>
    </dgm:pt>
    <dgm:pt modelId="{92191DE0-CD77-4EC5-AD47-B5B4F89C7B51}">
      <dgm:prSet phldrT="[Texto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1600" b="1" dirty="0"/>
            <a:t>PHS</a:t>
          </a:r>
        </a:p>
      </dgm:t>
    </dgm:pt>
    <dgm:pt modelId="{DDB5D391-6869-4302-BBE6-AB71D61EAE03}" type="parTrans" cxnId="{1106E580-B2A2-4D43-A060-C0C72F89E3A1}">
      <dgm:prSet/>
      <dgm:spPr/>
      <dgm:t>
        <a:bodyPr/>
        <a:lstStyle/>
        <a:p>
          <a:endParaRPr lang="pt-BR"/>
        </a:p>
      </dgm:t>
    </dgm:pt>
    <dgm:pt modelId="{3EBD7346-C844-416E-B9F6-DFFC6FC368E7}" type="sibTrans" cxnId="{1106E580-B2A2-4D43-A060-C0C72F89E3A1}">
      <dgm:prSet/>
      <dgm:spPr/>
      <dgm:t>
        <a:bodyPr/>
        <a:lstStyle/>
        <a:p>
          <a:endParaRPr lang="pt-BR"/>
        </a:p>
      </dgm:t>
    </dgm:pt>
    <dgm:pt modelId="{DB5F94E7-19AE-49EC-9E88-EEA954C96245}" type="pres">
      <dgm:prSet presAssocID="{580D3B6A-A9DD-4413-8111-81BB7E6361C3}" presName="diagram" presStyleCnt="0">
        <dgm:presLayoutVars>
          <dgm:dir/>
          <dgm:resizeHandles val="exact"/>
        </dgm:presLayoutVars>
      </dgm:prSet>
      <dgm:spPr/>
    </dgm:pt>
    <dgm:pt modelId="{D6037D56-B96D-43F9-AECB-7967FC67E20F}" type="pres">
      <dgm:prSet presAssocID="{85D65C3B-B192-4230-B2A7-A24123F2EBD9}" presName="node" presStyleLbl="node1" presStyleIdx="0" presStyleCnt="10">
        <dgm:presLayoutVars>
          <dgm:bulletEnabled val="1"/>
        </dgm:presLayoutVars>
      </dgm:prSet>
      <dgm:spPr/>
    </dgm:pt>
    <dgm:pt modelId="{3649D80E-1320-4F9C-B61B-DE4997DF2B69}" type="pres">
      <dgm:prSet presAssocID="{16FF8C03-A1DC-4A33-BB3D-1877C3EFF0BB}" presName="sibTrans" presStyleCnt="0"/>
      <dgm:spPr/>
    </dgm:pt>
    <dgm:pt modelId="{47C0DAFD-852B-4F17-80E8-55591234FAB7}" type="pres">
      <dgm:prSet presAssocID="{F97C1BF2-4C2F-4E15-9CF0-59667DBED4EB}" presName="node" presStyleLbl="node1" presStyleIdx="1" presStyleCnt="10">
        <dgm:presLayoutVars>
          <dgm:bulletEnabled val="1"/>
        </dgm:presLayoutVars>
      </dgm:prSet>
      <dgm:spPr/>
    </dgm:pt>
    <dgm:pt modelId="{915BBFB8-C8F5-4542-97DF-C8716D1ACAE4}" type="pres">
      <dgm:prSet presAssocID="{F430E5FD-1657-4D1C-88E7-09DDBBCECE0A}" presName="sibTrans" presStyleCnt="0"/>
      <dgm:spPr/>
    </dgm:pt>
    <dgm:pt modelId="{8450F6E1-9FE1-4866-9624-38890887223C}" type="pres">
      <dgm:prSet presAssocID="{C22151F1-46A1-441A-88F0-7866B0FB6FEE}" presName="node" presStyleLbl="node1" presStyleIdx="2" presStyleCnt="10">
        <dgm:presLayoutVars>
          <dgm:bulletEnabled val="1"/>
        </dgm:presLayoutVars>
      </dgm:prSet>
      <dgm:spPr/>
    </dgm:pt>
    <dgm:pt modelId="{03EFD6C5-5168-4E23-85C3-3339BA8DBA46}" type="pres">
      <dgm:prSet presAssocID="{AD5BAE21-B6DD-4AAB-B39D-318829DF4C23}" presName="sibTrans" presStyleCnt="0"/>
      <dgm:spPr/>
    </dgm:pt>
    <dgm:pt modelId="{0DD209EB-3236-4BD8-BE99-87EB67ED2F03}" type="pres">
      <dgm:prSet presAssocID="{B9540A49-1710-4CA0-A78C-8C1FE716E87F}" presName="node" presStyleLbl="node1" presStyleIdx="3" presStyleCnt="10">
        <dgm:presLayoutVars>
          <dgm:bulletEnabled val="1"/>
        </dgm:presLayoutVars>
      </dgm:prSet>
      <dgm:spPr/>
    </dgm:pt>
    <dgm:pt modelId="{C3EFF9CA-6B7D-4521-9195-A721F60638F6}" type="pres">
      <dgm:prSet presAssocID="{1447780C-1722-4869-88E4-452F777A26E7}" presName="sibTrans" presStyleCnt="0"/>
      <dgm:spPr/>
    </dgm:pt>
    <dgm:pt modelId="{2204A7B8-0B83-4A63-BA1F-5D05B968A99A}" type="pres">
      <dgm:prSet presAssocID="{C53E22DA-44C8-4FDB-9C9C-E6676B6607A7}" presName="node" presStyleLbl="node1" presStyleIdx="4" presStyleCnt="10">
        <dgm:presLayoutVars>
          <dgm:bulletEnabled val="1"/>
        </dgm:presLayoutVars>
      </dgm:prSet>
      <dgm:spPr/>
    </dgm:pt>
    <dgm:pt modelId="{B97F66F9-4638-47CB-8EF2-8267344E44CF}" type="pres">
      <dgm:prSet presAssocID="{7FCA37C1-D9E4-4F62-B1E0-0E5FF7AF8907}" presName="sibTrans" presStyleCnt="0"/>
      <dgm:spPr/>
    </dgm:pt>
    <dgm:pt modelId="{974C7D6D-56A0-4368-9C6D-D107BB3B8043}" type="pres">
      <dgm:prSet presAssocID="{2A4670CF-010E-4DA8-B385-05D0C2272DE7}" presName="node" presStyleLbl="node1" presStyleIdx="5" presStyleCnt="10">
        <dgm:presLayoutVars>
          <dgm:bulletEnabled val="1"/>
        </dgm:presLayoutVars>
      </dgm:prSet>
      <dgm:spPr/>
    </dgm:pt>
    <dgm:pt modelId="{49E8406B-23C8-41F4-9F20-7B2382D3B55B}" type="pres">
      <dgm:prSet presAssocID="{742F9E8D-F70D-4310-A782-2E8841B1859F}" presName="sibTrans" presStyleCnt="0"/>
      <dgm:spPr/>
    </dgm:pt>
    <dgm:pt modelId="{87C903BD-AA1B-462F-B226-0C3653328ABE}" type="pres">
      <dgm:prSet presAssocID="{5890BF72-B9CB-4C81-B334-BC8E757FA861}" presName="node" presStyleLbl="node1" presStyleIdx="6" presStyleCnt="10">
        <dgm:presLayoutVars>
          <dgm:bulletEnabled val="1"/>
        </dgm:presLayoutVars>
      </dgm:prSet>
      <dgm:spPr/>
    </dgm:pt>
    <dgm:pt modelId="{4E549B02-2EC2-42C9-9EEF-075EE6EF4781}" type="pres">
      <dgm:prSet presAssocID="{273B4ADC-5E8C-46F2-90A4-7B3F7458A14F}" presName="sibTrans" presStyleCnt="0"/>
      <dgm:spPr/>
    </dgm:pt>
    <dgm:pt modelId="{2AA115A3-22A5-4668-9872-68E3C5B1644A}" type="pres">
      <dgm:prSet presAssocID="{234F8B71-D11D-44C7-B659-EA4A33C166AF}" presName="node" presStyleLbl="node1" presStyleIdx="7" presStyleCnt="10">
        <dgm:presLayoutVars>
          <dgm:bulletEnabled val="1"/>
        </dgm:presLayoutVars>
      </dgm:prSet>
      <dgm:spPr/>
    </dgm:pt>
    <dgm:pt modelId="{3D380EEF-ED94-4CB5-A28D-789678C2DDCA}" type="pres">
      <dgm:prSet presAssocID="{181AF045-B15C-41D3-828A-06E0D5EEAC91}" presName="sibTrans" presStyleCnt="0"/>
      <dgm:spPr/>
    </dgm:pt>
    <dgm:pt modelId="{8AF835A1-D228-4B71-94DB-4B46BC9677E8}" type="pres">
      <dgm:prSet presAssocID="{C3277198-4644-49EC-8DD4-1BA86047320B}" presName="node" presStyleLbl="node1" presStyleIdx="8" presStyleCnt="10">
        <dgm:presLayoutVars>
          <dgm:bulletEnabled val="1"/>
        </dgm:presLayoutVars>
      </dgm:prSet>
      <dgm:spPr/>
    </dgm:pt>
    <dgm:pt modelId="{C5D5E284-095E-4109-9BE9-FF7BC4292EA5}" type="pres">
      <dgm:prSet presAssocID="{29335FCD-A2A0-4D91-B221-CA56FFADA5E9}" presName="sibTrans" presStyleCnt="0"/>
      <dgm:spPr/>
    </dgm:pt>
    <dgm:pt modelId="{637B6B91-8D04-432D-B280-A29FD89C8FB0}" type="pres">
      <dgm:prSet presAssocID="{92191DE0-CD77-4EC5-AD47-B5B4F89C7B51}" presName="node" presStyleLbl="node1" presStyleIdx="9" presStyleCnt="10">
        <dgm:presLayoutVars>
          <dgm:bulletEnabled val="1"/>
        </dgm:presLayoutVars>
      </dgm:prSet>
      <dgm:spPr/>
    </dgm:pt>
  </dgm:ptLst>
  <dgm:cxnLst>
    <dgm:cxn modelId="{720F885E-CF1E-4C81-8CF6-56D425951D5E}" srcId="{580D3B6A-A9DD-4413-8111-81BB7E6361C3}" destId="{C3277198-4644-49EC-8DD4-1BA86047320B}" srcOrd="8" destOrd="0" parTransId="{D2BD11F7-787D-4CBB-A55E-8B57B724A5E1}" sibTransId="{29335FCD-A2A0-4D91-B221-CA56FFADA5E9}"/>
    <dgm:cxn modelId="{1BB1EDC8-DB0A-43F2-B1A1-126981955DE8}" srcId="{580D3B6A-A9DD-4413-8111-81BB7E6361C3}" destId="{B9540A49-1710-4CA0-A78C-8C1FE716E87F}" srcOrd="3" destOrd="0" parTransId="{3905D0EE-82C5-4B29-8EF9-1730BD03B6BC}" sibTransId="{1447780C-1722-4869-88E4-452F777A26E7}"/>
    <dgm:cxn modelId="{64B2448F-22F8-4D12-A0C5-8C4298545FE8}" srcId="{580D3B6A-A9DD-4413-8111-81BB7E6361C3}" destId="{234F8B71-D11D-44C7-B659-EA4A33C166AF}" srcOrd="7" destOrd="0" parTransId="{C4524CD2-D47F-4039-973F-DB6809E6BEEE}" sibTransId="{181AF045-B15C-41D3-828A-06E0D5EEAC91}"/>
    <dgm:cxn modelId="{02965DFD-00F2-412E-BF4D-7683CD696AA9}" srcId="{580D3B6A-A9DD-4413-8111-81BB7E6361C3}" destId="{C22151F1-46A1-441A-88F0-7866B0FB6FEE}" srcOrd="2" destOrd="0" parTransId="{3291898C-378B-42E6-B8DA-5ADA406840CE}" sibTransId="{AD5BAE21-B6DD-4AAB-B39D-318829DF4C23}"/>
    <dgm:cxn modelId="{4F66EC90-3514-4046-A058-A07F7D3E6B31}" type="presOf" srcId="{234F8B71-D11D-44C7-B659-EA4A33C166AF}" destId="{2AA115A3-22A5-4668-9872-68E3C5B1644A}" srcOrd="0" destOrd="0" presId="urn:microsoft.com/office/officeart/2005/8/layout/default"/>
    <dgm:cxn modelId="{B093F344-B1BE-45DA-B5C9-FDB2C5EA7B65}" type="presOf" srcId="{B9540A49-1710-4CA0-A78C-8C1FE716E87F}" destId="{0DD209EB-3236-4BD8-BE99-87EB67ED2F03}" srcOrd="0" destOrd="0" presId="urn:microsoft.com/office/officeart/2005/8/layout/default"/>
    <dgm:cxn modelId="{0EAB9C8B-2FE4-454B-96E5-11A49950C05F}" type="presOf" srcId="{C53E22DA-44C8-4FDB-9C9C-E6676B6607A7}" destId="{2204A7B8-0B83-4A63-BA1F-5D05B968A99A}" srcOrd="0" destOrd="0" presId="urn:microsoft.com/office/officeart/2005/8/layout/default"/>
    <dgm:cxn modelId="{9B76132D-54C9-4DB5-A8D1-C81613A5FD74}" type="presOf" srcId="{C3277198-4644-49EC-8DD4-1BA86047320B}" destId="{8AF835A1-D228-4B71-94DB-4B46BC9677E8}" srcOrd="0" destOrd="0" presId="urn:microsoft.com/office/officeart/2005/8/layout/default"/>
    <dgm:cxn modelId="{BF014E68-F096-42CF-8BD6-F7F3A8F92ABA}" type="presOf" srcId="{2A4670CF-010E-4DA8-B385-05D0C2272DE7}" destId="{974C7D6D-56A0-4368-9C6D-D107BB3B8043}" srcOrd="0" destOrd="0" presId="urn:microsoft.com/office/officeart/2005/8/layout/default"/>
    <dgm:cxn modelId="{C0CA23D3-3D64-4FA8-BE3E-6E9EA16FED9F}" type="presOf" srcId="{580D3B6A-A9DD-4413-8111-81BB7E6361C3}" destId="{DB5F94E7-19AE-49EC-9E88-EEA954C96245}" srcOrd="0" destOrd="0" presId="urn:microsoft.com/office/officeart/2005/8/layout/default"/>
    <dgm:cxn modelId="{E3220F08-6C91-44D4-AA37-98C5BEBEF921}" type="presOf" srcId="{85D65C3B-B192-4230-B2A7-A24123F2EBD9}" destId="{D6037D56-B96D-43F9-AECB-7967FC67E20F}" srcOrd="0" destOrd="0" presId="urn:microsoft.com/office/officeart/2005/8/layout/default"/>
    <dgm:cxn modelId="{C79D592A-02B6-4BBA-9ADC-FB51D283E248}" type="presOf" srcId="{F97C1BF2-4C2F-4E15-9CF0-59667DBED4EB}" destId="{47C0DAFD-852B-4F17-80E8-55591234FAB7}" srcOrd="0" destOrd="0" presId="urn:microsoft.com/office/officeart/2005/8/layout/default"/>
    <dgm:cxn modelId="{A9FE5993-F5E7-4211-994F-79D16210511C}" srcId="{580D3B6A-A9DD-4413-8111-81BB7E6361C3}" destId="{5890BF72-B9CB-4C81-B334-BC8E757FA861}" srcOrd="6" destOrd="0" parTransId="{459D8CCA-2BDD-4EC4-A0BD-3549681F19C9}" sibTransId="{273B4ADC-5E8C-46F2-90A4-7B3F7458A14F}"/>
    <dgm:cxn modelId="{230A9400-8FBE-4E50-ADAE-C6FAF2C71750}" srcId="{580D3B6A-A9DD-4413-8111-81BB7E6361C3}" destId="{2A4670CF-010E-4DA8-B385-05D0C2272DE7}" srcOrd="5" destOrd="0" parTransId="{9D9F889A-D917-4946-A10A-9D4F395D1A35}" sibTransId="{742F9E8D-F70D-4310-A782-2E8841B1859F}"/>
    <dgm:cxn modelId="{190CFBF7-56F7-4FD7-872A-6D769D0C9838}" type="presOf" srcId="{5890BF72-B9CB-4C81-B334-BC8E757FA861}" destId="{87C903BD-AA1B-462F-B226-0C3653328ABE}" srcOrd="0" destOrd="0" presId="urn:microsoft.com/office/officeart/2005/8/layout/default"/>
    <dgm:cxn modelId="{3D5A54EE-46AC-4694-A27C-F16170FCFA83}" srcId="{580D3B6A-A9DD-4413-8111-81BB7E6361C3}" destId="{C53E22DA-44C8-4FDB-9C9C-E6676B6607A7}" srcOrd="4" destOrd="0" parTransId="{E008DD51-3051-445D-ABDC-6E49154CF3DA}" sibTransId="{7FCA37C1-D9E4-4F62-B1E0-0E5FF7AF8907}"/>
    <dgm:cxn modelId="{09460BE8-85D3-4161-8D04-870C96C080A3}" srcId="{580D3B6A-A9DD-4413-8111-81BB7E6361C3}" destId="{F97C1BF2-4C2F-4E15-9CF0-59667DBED4EB}" srcOrd="1" destOrd="0" parTransId="{1CCBAB99-7FCE-447A-8055-CD011791567C}" sibTransId="{F430E5FD-1657-4D1C-88E7-09DDBBCECE0A}"/>
    <dgm:cxn modelId="{1106E580-B2A2-4D43-A060-C0C72F89E3A1}" srcId="{580D3B6A-A9DD-4413-8111-81BB7E6361C3}" destId="{92191DE0-CD77-4EC5-AD47-B5B4F89C7B51}" srcOrd="9" destOrd="0" parTransId="{DDB5D391-6869-4302-BBE6-AB71D61EAE03}" sibTransId="{3EBD7346-C844-416E-B9F6-DFFC6FC368E7}"/>
    <dgm:cxn modelId="{6E0FD31D-2782-453D-A48D-15BF699B11D7}" srcId="{580D3B6A-A9DD-4413-8111-81BB7E6361C3}" destId="{85D65C3B-B192-4230-B2A7-A24123F2EBD9}" srcOrd="0" destOrd="0" parTransId="{AC7DFE1E-1C0D-4AA9-A72A-4F8116C5427E}" sibTransId="{16FF8C03-A1DC-4A33-BB3D-1877C3EFF0BB}"/>
    <dgm:cxn modelId="{1B8277E4-B70C-4BFA-9606-099C4153EDD6}" type="presOf" srcId="{C22151F1-46A1-441A-88F0-7866B0FB6FEE}" destId="{8450F6E1-9FE1-4866-9624-38890887223C}" srcOrd="0" destOrd="0" presId="urn:microsoft.com/office/officeart/2005/8/layout/default"/>
    <dgm:cxn modelId="{AE63CEF1-0365-4BB6-9F9C-EF474E829AB6}" type="presOf" srcId="{92191DE0-CD77-4EC5-AD47-B5B4F89C7B51}" destId="{637B6B91-8D04-432D-B280-A29FD89C8FB0}" srcOrd="0" destOrd="0" presId="urn:microsoft.com/office/officeart/2005/8/layout/default"/>
    <dgm:cxn modelId="{3086FB81-410E-42FC-8F79-E88571E024DD}" type="presParOf" srcId="{DB5F94E7-19AE-49EC-9E88-EEA954C96245}" destId="{D6037D56-B96D-43F9-AECB-7967FC67E20F}" srcOrd="0" destOrd="0" presId="urn:microsoft.com/office/officeart/2005/8/layout/default"/>
    <dgm:cxn modelId="{B51F2FC2-E354-494E-9F2B-F815619A7890}" type="presParOf" srcId="{DB5F94E7-19AE-49EC-9E88-EEA954C96245}" destId="{3649D80E-1320-4F9C-B61B-DE4997DF2B69}" srcOrd="1" destOrd="0" presId="urn:microsoft.com/office/officeart/2005/8/layout/default"/>
    <dgm:cxn modelId="{451029B2-A304-4ED0-BB16-6721FA1EF2CC}" type="presParOf" srcId="{DB5F94E7-19AE-49EC-9E88-EEA954C96245}" destId="{47C0DAFD-852B-4F17-80E8-55591234FAB7}" srcOrd="2" destOrd="0" presId="urn:microsoft.com/office/officeart/2005/8/layout/default"/>
    <dgm:cxn modelId="{532C17D2-EEB3-4616-8D49-13B6501AF7F0}" type="presParOf" srcId="{DB5F94E7-19AE-49EC-9E88-EEA954C96245}" destId="{915BBFB8-C8F5-4542-97DF-C8716D1ACAE4}" srcOrd="3" destOrd="0" presId="urn:microsoft.com/office/officeart/2005/8/layout/default"/>
    <dgm:cxn modelId="{5FA7A443-D03B-4E00-8644-82207A4A5AA2}" type="presParOf" srcId="{DB5F94E7-19AE-49EC-9E88-EEA954C96245}" destId="{8450F6E1-9FE1-4866-9624-38890887223C}" srcOrd="4" destOrd="0" presId="urn:microsoft.com/office/officeart/2005/8/layout/default"/>
    <dgm:cxn modelId="{9CA336B3-922F-47EF-9A47-7DC8942B94EA}" type="presParOf" srcId="{DB5F94E7-19AE-49EC-9E88-EEA954C96245}" destId="{03EFD6C5-5168-4E23-85C3-3339BA8DBA46}" srcOrd="5" destOrd="0" presId="urn:microsoft.com/office/officeart/2005/8/layout/default"/>
    <dgm:cxn modelId="{521A0E35-DA60-40CA-8991-9D8DAD84B43A}" type="presParOf" srcId="{DB5F94E7-19AE-49EC-9E88-EEA954C96245}" destId="{0DD209EB-3236-4BD8-BE99-87EB67ED2F03}" srcOrd="6" destOrd="0" presId="urn:microsoft.com/office/officeart/2005/8/layout/default"/>
    <dgm:cxn modelId="{87E9428C-F87D-49EC-B394-7615BEE12446}" type="presParOf" srcId="{DB5F94E7-19AE-49EC-9E88-EEA954C96245}" destId="{C3EFF9CA-6B7D-4521-9195-A721F60638F6}" srcOrd="7" destOrd="0" presId="urn:microsoft.com/office/officeart/2005/8/layout/default"/>
    <dgm:cxn modelId="{533F1A58-0A7C-4989-A087-59EE80A5A569}" type="presParOf" srcId="{DB5F94E7-19AE-49EC-9E88-EEA954C96245}" destId="{2204A7B8-0B83-4A63-BA1F-5D05B968A99A}" srcOrd="8" destOrd="0" presId="urn:microsoft.com/office/officeart/2005/8/layout/default"/>
    <dgm:cxn modelId="{5D751968-D231-400E-80A7-CBC30F0CC3A2}" type="presParOf" srcId="{DB5F94E7-19AE-49EC-9E88-EEA954C96245}" destId="{B97F66F9-4638-47CB-8EF2-8267344E44CF}" srcOrd="9" destOrd="0" presId="urn:microsoft.com/office/officeart/2005/8/layout/default"/>
    <dgm:cxn modelId="{EFA3C1D1-B168-4E3B-8667-7E3C39446F5E}" type="presParOf" srcId="{DB5F94E7-19AE-49EC-9E88-EEA954C96245}" destId="{974C7D6D-56A0-4368-9C6D-D107BB3B8043}" srcOrd="10" destOrd="0" presId="urn:microsoft.com/office/officeart/2005/8/layout/default"/>
    <dgm:cxn modelId="{2B926E2C-A5E7-4357-ACE5-5112C4B5B3D0}" type="presParOf" srcId="{DB5F94E7-19AE-49EC-9E88-EEA954C96245}" destId="{49E8406B-23C8-41F4-9F20-7B2382D3B55B}" srcOrd="11" destOrd="0" presId="urn:microsoft.com/office/officeart/2005/8/layout/default"/>
    <dgm:cxn modelId="{3460C58D-9D98-4552-AFCF-1B63E695FFD8}" type="presParOf" srcId="{DB5F94E7-19AE-49EC-9E88-EEA954C96245}" destId="{87C903BD-AA1B-462F-B226-0C3653328ABE}" srcOrd="12" destOrd="0" presId="urn:microsoft.com/office/officeart/2005/8/layout/default"/>
    <dgm:cxn modelId="{495B3274-ED86-4DC8-A763-CD5E7A867E72}" type="presParOf" srcId="{DB5F94E7-19AE-49EC-9E88-EEA954C96245}" destId="{4E549B02-2EC2-42C9-9EEF-075EE6EF4781}" srcOrd="13" destOrd="0" presId="urn:microsoft.com/office/officeart/2005/8/layout/default"/>
    <dgm:cxn modelId="{B9E6FAD6-CC7C-40B5-B6BD-B26BAD45120E}" type="presParOf" srcId="{DB5F94E7-19AE-49EC-9E88-EEA954C96245}" destId="{2AA115A3-22A5-4668-9872-68E3C5B1644A}" srcOrd="14" destOrd="0" presId="urn:microsoft.com/office/officeart/2005/8/layout/default"/>
    <dgm:cxn modelId="{70E612F7-84DC-40A7-8DC9-604398EE59B2}" type="presParOf" srcId="{DB5F94E7-19AE-49EC-9E88-EEA954C96245}" destId="{3D380EEF-ED94-4CB5-A28D-789678C2DDCA}" srcOrd="15" destOrd="0" presId="urn:microsoft.com/office/officeart/2005/8/layout/default"/>
    <dgm:cxn modelId="{A5FD181F-340E-4000-A0BE-9FC066BD30BD}" type="presParOf" srcId="{DB5F94E7-19AE-49EC-9E88-EEA954C96245}" destId="{8AF835A1-D228-4B71-94DB-4B46BC9677E8}" srcOrd="16" destOrd="0" presId="urn:microsoft.com/office/officeart/2005/8/layout/default"/>
    <dgm:cxn modelId="{B98AEDC5-1493-4F5D-89F8-E6BF8E3FE1F1}" type="presParOf" srcId="{DB5F94E7-19AE-49EC-9E88-EEA954C96245}" destId="{C5D5E284-095E-4109-9BE9-FF7BC4292EA5}" srcOrd="17" destOrd="0" presId="urn:microsoft.com/office/officeart/2005/8/layout/default"/>
    <dgm:cxn modelId="{FBA5C6B4-E5A9-4F5B-A648-3EEB7B1B79D9}" type="presParOf" srcId="{DB5F94E7-19AE-49EC-9E88-EEA954C96245}" destId="{637B6B91-8D04-432D-B280-A29FD89C8FB0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0D3B6A-A9DD-4413-8111-81BB7E6361C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5D65C3B-B192-4230-B2A7-A24123F2EBD9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1800" b="1" dirty="0"/>
            <a:t>PT</a:t>
          </a:r>
        </a:p>
      </dgm:t>
    </dgm:pt>
    <dgm:pt modelId="{AC7DFE1E-1C0D-4AA9-A72A-4F8116C5427E}" type="parTrans" cxnId="{6E0FD31D-2782-453D-A48D-15BF699B11D7}">
      <dgm:prSet/>
      <dgm:spPr/>
      <dgm:t>
        <a:bodyPr/>
        <a:lstStyle/>
        <a:p>
          <a:endParaRPr lang="pt-BR"/>
        </a:p>
      </dgm:t>
    </dgm:pt>
    <dgm:pt modelId="{16FF8C03-A1DC-4A33-BB3D-1877C3EFF0BB}" type="sibTrans" cxnId="{6E0FD31D-2782-453D-A48D-15BF699B11D7}">
      <dgm:prSet/>
      <dgm:spPr/>
      <dgm:t>
        <a:bodyPr/>
        <a:lstStyle/>
        <a:p>
          <a:endParaRPr lang="pt-BR"/>
        </a:p>
      </dgm:t>
    </dgm:pt>
    <dgm:pt modelId="{F97C1BF2-4C2F-4E15-9CF0-59667DBED4EB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1400" b="1" dirty="0"/>
            <a:t>PCdoB</a:t>
          </a:r>
        </a:p>
      </dgm:t>
    </dgm:pt>
    <dgm:pt modelId="{1CCBAB99-7FCE-447A-8055-CD011791567C}" type="parTrans" cxnId="{09460BE8-85D3-4161-8D04-870C96C080A3}">
      <dgm:prSet/>
      <dgm:spPr/>
      <dgm:t>
        <a:bodyPr/>
        <a:lstStyle/>
        <a:p>
          <a:endParaRPr lang="pt-BR"/>
        </a:p>
      </dgm:t>
    </dgm:pt>
    <dgm:pt modelId="{F430E5FD-1657-4D1C-88E7-09DDBBCECE0A}" type="sibTrans" cxnId="{09460BE8-85D3-4161-8D04-870C96C080A3}">
      <dgm:prSet/>
      <dgm:spPr/>
      <dgm:t>
        <a:bodyPr/>
        <a:lstStyle/>
        <a:p>
          <a:endParaRPr lang="pt-BR"/>
        </a:p>
      </dgm:t>
    </dgm:pt>
    <dgm:pt modelId="{C22151F1-46A1-441A-88F0-7866B0FB6FEE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1800" b="1" dirty="0"/>
            <a:t>PSOL</a:t>
          </a:r>
          <a:endParaRPr lang="pt-BR" sz="2000" b="1" dirty="0"/>
        </a:p>
      </dgm:t>
    </dgm:pt>
    <dgm:pt modelId="{3291898C-378B-42E6-B8DA-5ADA406840CE}" type="parTrans" cxnId="{02965DFD-00F2-412E-BF4D-7683CD696AA9}">
      <dgm:prSet/>
      <dgm:spPr/>
      <dgm:t>
        <a:bodyPr/>
        <a:lstStyle/>
        <a:p>
          <a:endParaRPr lang="pt-BR"/>
        </a:p>
      </dgm:t>
    </dgm:pt>
    <dgm:pt modelId="{AD5BAE21-B6DD-4AAB-B39D-318829DF4C23}" type="sibTrans" cxnId="{02965DFD-00F2-412E-BF4D-7683CD696AA9}">
      <dgm:prSet/>
      <dgm:spPr/>
      <dgm:t>
        <a:bodyPr/>
        <a:lstStyle/>
        <a:p>
          <a:endParaRPr lang="pt-BR"/>
        </a:p>
      </dgm:t>
    </dgm:pt>
    <dgm:pt modelId="{B9540A49-1710-4CA0-A78C-8C1FE716E87F}">
      <dgm:prSet phldrT="[Texto]" custT="1"/>
      <dgm:spPr>
        <a:solidFill>
          <a:srgbClr val="800000"/>
        </a:solidFill>
      </dgm:spPr>
      <dgm:t>
        <a:bodyPr/>
        <a:lstStyle/>
        <a:p>
          <a:r>
            <a:rPr lang="pt-BR" sz="1800" b="1" dirty="0"/>
            <a:t>PDT</a:t>
          </a:r>
        </a:p>
      </dgm:t>
    </dgm:pt>
    <dgm:pt modelId="{3905D0EE-82C5-4B29-8EF9-1730BD03B6BC}" type="parTrans" cxnId="{1BB1EDC8-DB0A-43F2-B1A1-126981955DE8}">
      <dgm:prSet/>
      <dgm:spPr/>
      <dgm:t>
        <a:bodyPr/>
        <a:lstStyle/>
        <a:p>
          <a:endParaRPr lang="pt-BR"/>
        </a:p>
      </dgm:t>
    </dgm:pt>
    <dgm:pt modelId="{1447780C-1722-4869-88E4-452F777A26E7}" type="sibTrans" cxnId="{1BB1EDC8-DB0A-43F2-B1A1-126981955DE8}">
      <dgm:prSet/>
      <dgm:spPr/>
      <dgm:t>
        <a:bodyPr/>
        <a:lstStyle/>
        <a:p>
          <a:endParaRPr lang="pt-BR"/>
        </a:p>
      </dgm:t>
    </dgm:pt>
    <dgm:pt modelId="{C53E22DA-44C8-4FDB-9C9C-E6676B6607A7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1800" b="1" dirty="0"/>
            <a:t>REDE</a:t>
          </a:r>
          <a:endParaRPr lang="pt-BR" sz="2000" b="1" dirty="0"/>
        </a:p>
      </dgm:t>
    </dgm:pt>
    <dgm:pt modelId="{E008DD51-3051-445D-ABDC-6E49154CF3DA}" type="parTrans" cxnId="{3D5A54EE-46AC-4694-A27C-F16170FCFA83}">
      <dgm:prSet/>
      <dgm:spPr/>
      <dgm:t>
        <a:bodyPr/>
        <a:lstStyle/>
        <a:p>
          <a:endParaRPr lang="pt-BR"/>
        </a:p>
      </dgm:t>
    </dgm:pt>
    <dgm:pt modelId="{7FCA37C1-D9E4-4F62-B1E0-0E5FF7AF8907}" type="sibTrans" cxnId="{3D5A54EE-46AC-4694-A27C-F16170FCFA83}">
      <dgm:prSet/>
      <dgm:spPr/>
      <dgm:t>
        <a:bodyPr/>
        <a:lstStyle/>
        <a:p>
          <a:endParaRPr lang="pt-BR"/>
        </a:p>
      </dgm:t>
    </dgm:pt>
    <dgm:pt modelId="{DB5F94E7-19AE-49EC-9E88-EEA954C96245}" type="pres">
      <dgm:prSet presAssocID="{580D3B6A-A9DD-4413-8111-81BB7E6361C3}" presName="diagram" presStyleCnt="0">
        <dgm:presLayoutVars>
          <dgm:dir/>
          <dgm:resizeHandles val="exact"/>
        </dgm:presLayoutVars>
      </dgm:prSet>
      <dgm:spPr/>
    </dgm:pt>
    <dgm:pt modelId="{D6037D56-B96D-43F9-AECB-7967FC67E20F}" type="pres">
      <dgm:prSet presAssocID="{85D65C3B-B192-4230-B2A7-A24123F2EBD9}" presName="node" presStyleLbl="node1" presStyleIdx="0" presStyleCnt="5" custLinFactNeighborX="-1893" custLinFactNeighborY="3860">
        <dgm:presLayoutVars>
          <dgm:bulletEnabled val="1"/>
        </dgm:presLayoutVars>
      </dgm:prSet>
      <dgm:spPr/>
    </dgm:pt>
    <dgm:pt modelId="{3649D80E-1320-4F9C-B61B-DE4997DF2B69}" type="pres">
      <dgm:prSet presAssocID="{16FF8C03-A1DC-4A33-BB3D-1877C3EFF0BB}" presName="sibTrans" presStyleCnt="0"/>
      <dgm:spPr/>
    </dgm:pt>
    <dgm:pt modelId="{47C0DAFD-852B-4F17-80E8-55591234FAB7}" type="pres">
      <dgm:prSet presAssocID="{F97C1BF2-4C2F-4E15-9CF0-59667DBED4EB}" presName="node" presStyleLbl="node1" presStyleIdx="1" presStyleCnt="5">
        <dgm:presLayoutVars>
          <dgm:bulletEnabled val="1"/>
        </dgm:presLayoutVars>
      </dgm:prSet>
      <dgm:spPr/>
    </dgm:pt>
    <dgm:pt modelId="{915BBFB8-C8F5-4542-97DF-C8716D1ACAE4}" type="pres">
      <dgm:prSet presAssocID="{F430E5FD-1657-4D1C-88E7-09DDBBCECE0A}" presName="sibTrans" presStyleCnt="0"/>
      <dgm:spPr/>
    </dgm:pt>
    <dgm:pt modelId="{8450F6E1-9FE1-4866-9624-38890887223C}" type="pres">
      <dgm:prSet presAssocID="{C22151F1-46A1-441A-88F0-7866B0FB6FEE}" presName="node" presStyleLbl="node1" presStyleIdx="2" presStyleCnt="5">
        <dgm:presLayoutVars>
          <dgm:bulletEnabled val="1"/>
        </dgm:presLayoutVars>
      </dgm:prSet>
      <dgm:spPr/>
    </dgm:pt>
    <dgm:pt modelId="{03EFD6C5-5168-4E23-85C3-3339BA8DBA46}" type="pres">
      <dgm:prSet presAssocID="{AD5BAE21-B6DD-4AAB-B39D-318829DF4C23}" presName="sibTrans" presStyleCnt="0"/>
      <dgm:spPr/>
    </dgm:pt>
    <dgm:pt modelId="{0DD209EB-3236-4BD8-BE99-87EB67ED2F03}" type="pres">
      <dgm:prSet presAssocID="{B9540A49-1710-4CA0-A78C-8C1FE716E87F}" presName="node" presStyleLbl="node1" presStyleIdx="3" presStyleCnt="5">
        <dgm:presLayoutVars>
          <dgm:bulletEnabled val="1"/>
        </dgm:presLayoutVars>
      </dgm:prSet>
      <dgm:spPr/>
    </dgm:pt>
    <dgm:pt modelId="{C3EFF9CA-6B7D-4521-9195-A721F60638F6}" type="pres">
      <dgm:prSet presAssocID="{1447780C-1722-4869-88E4-452F777A26E7}" presName="sibTrans" presStyleCnt="0"/>
      <dgm:spPr/>
    </dgm:pt>
    <dgm:pt modelId="{2204A7B8-0B83-4A63-BA1F-5D05B968A99A}" type="pres">
      <dgm:prSet presAssocID="{C53E22DA-44C8-4FDB-9C9C-E6676B6607A7}" presName="node" presStyleLbl="node1" presStyleIdx="4" presStyleCnt="5">
        <dgm:presLayoutVars>
          <dgm:bulletEnabled val="1"/>
        </dgm:presLayoutVars>
      </dgm:prSet>
      <dgm:spPr/>
    </dgm:pt>
  </dgm:ptLst>
  <dgm:cxnLst>
    <dgm:cxn modelId="{1B8277E4-B70C-4BFA-9606-099C4153EDD6}" type="presOf" srcId="{C22151F1-46A1-441A-88F0-7866B0FB6FEE}" destId="{8450F6E1-9FE1-4866-9624-38890887223C}" srcOrd="0" destOrd="0" presId="urn:microsoft.com/office/officeart/2005/8/layout/default"/>
    <dgm:cxn modelId="{1BB1EDC8-DB0A-43F2-B1A1-126981955DE8}" srcId="{580D3B6A-A9DD-4413-8111-81BB7E6361C3}" destId="{B9540A49-1710-4CA0-A78C-8C1FE716E87F}" srcOrd="3" destOrd="0" parTransId="{3905D0EE-82C5-4B29-8EF9-1730BD03B6BC}" sibTransId="{1447780C-1722-4869-88E4-452F777A26E7}"/>
    <dgm:cxn modelId="{3D5A54EE-46AC-4694-A27C-F16170FCFA83}" srcId="{580D3B6A-A9DD-4413-8111-81BB7E6361C3}" destId="{C53E22DA-44C8-4FDB-9C9C-E6676B6607A7}" srcOrd="4" destOrd="0" parTransId="{E008DD51-3051-445D-ABDC-6E49154CF3DA}" sibTransId="{7FCA37C1-D9E4-4F62-B1E0-0E5FF7AF8907}"/>
    <dgm:cxn modelId="{02965DFD-00F2-412E-BF4D-7683CD696AA9}" srcId="{580D3B6A-A9DD-4413-8111-81BB7E6361C3}" destId="{C22151F1-46A1-441A-88F0-7866B0FB6FEE}" srcOrd="2" destOrd="0" parTransId="{3291898C-378B-42E6-B8DA-5ADA406840CE}" sibTransId="{AD5BAE21-B6DD-4AAB-B39D-318829DF4C23}"/>
    <dgm:cxn modelId="{6E0FD31D-2782-453D-A48D-15BF699B11D7}" srcId="{580D3B6A-A9DD-4413-8111-81BB7E6361C3}" destId="{85D65C3B-B192-4230-B2A7-A24123F2EBD9}" srcOrd="0" destOrd="0" parTransId="{AC7DFE1E-1C0D-4AA9-A72A-4F8116C5427E}" sibTransId="{16FF8C03-A1DC-4A33-BB3D-1877C3EFF0BB}"/>
    <dgm:cxn modelId="{B093F344-B1BE-45DA-B5C9-FDB2C5EA7B65}" type="presOf" srcId="{B9540A49-1710-4CA0-A78C-8C1FE716E87F}" destId="{0DD209EB-3236-4BD8-BE99-87EB67ED2F03}" srcOrd="0" destOrd="0" presId="urn:microsoft.com/office/officeart/2005/8/layout/default"/>
    <dgm:cxn modelId="{E3220F08-6C91-44D4-AA37-98C5BEBEF921}" type="presOf" srcId="{85D65C3B-B192-4230-B2A7-A24123F2EBD9}" destId="{D6037D56-B96D-43F9-AECB-7967FC67E20F}" srcOrd="0" destOrd="0" presId="urn:microsoft.com/office/officeart/2005/8/layout/default"/>
    <dgm:cxn modelId="{09460BE8-85D3-4161-8D04-870C96C080A3}" srcId="{580D3B6A-A9DD-4413-8111-81BB7E6361C3}" destId="{F97C1BF2-4C2F-4E15-9CF0-59667DBED4EB}" srcOrd="1" destOrd="0" parTransId="{1CCBAB99-7FCE-447A-8055-CD011791567C}" sibTransId="{F430E5FD-1657-4D1C-88E7-09DDBBCECE0A}"/>
    <dgm:cxn modelId="{C79D592A-02B6-4BBA-9ADC-FB51D283E248}" type="presOf" srcId="{F97C1BF2-4C2F-4E15-9CF0-59667DBED4EB}" destId="{47C0DAFD-852B-4F17-80E8-55591234FAB7}" srcOrd="0" destOrd="0" presId="urn:microsoft.com/office/officeart/2005/8/layout/default"/>
    <dgm:cxn modelId="{C0CA23D3-3D64-4FA8-BE3E-6E9EA16FED9F}" type="presOf" srcId="{580D3B6A-A9DD-4413-8111-81BB7E6361C3}" destId="{DB5F94E7-19AE-49EC-9E88-EEA954C96245}" srcOrd="0" destOrd="0" presId="urn:microsoft.com/office/officeart/2005/8/layout/default"/>
    <dgm:cxn modelId="{0EAB9C8B-2FE4-454B-96E5-11A49950C05F}" type="presOf" srcId="{C53E22DA-44C8-4FDB-9C9C-E6676B6607A7}" destId="{2204A7B8-0B83-4A63-BA1F-5D05B968A99A}" srcOrd="0" destOrd="0" presId="urn:microsoft.com/office/officeart/2005/8/layout/default"/>
    <dgm:cxn modelId="{3086FB81-410E-42FC-8F79-E88571E024DD}" type="presParOf" srcId="{DB5F94E7-19AE-49EC-9E88-EEA954C96245}" destId="{D6037D56-B96D-43F9-AECB-7967FC67E20F}" srcOrd="0" destOrd="0" presId="urn:microsoft.com/office/officeart/2005/8/layout/default"/>
    <dgm:cxn modelId="{B51F2FC2-E354-494E-9F2B-F815619A7890}" type="presParOf" srcId="{DB5F94E7-19AE-49EC-9E88-EEA954C96245}" destId="{3649D80E-1320-4F9C-B61B-DE4997DF2B69}" srcOrd="1" destOrd="0" presId="urn:microsoft.com/office/officeart/2005/8/layout/default"/>
    <dgm:cxn modelId="{451029B2-A304-4ED0-BB16-6721FA1EF2CC}" type="presParOf" srcId="{DB5F94E7-19AE-49EC-9E88-EEA954C96245}" destId="{47C0DAFD-852B-4F17-80E8-55591234FAB7}" srcOrd="2" destOrd="0" presId="urn:microsoft.com/office/officeart/2005/8/layout/default"/>
    <dgm:cxn modelId="{532C17D2-EEB3-4616-8D49-13B6501AF7F0}" type="presParOf" srcId="{DB5F94E7-19AE-49EC-9E88-EEA954C96245}" destId="{915BBFB8-C8F5-4542-97DF-C8716D1ACAE4}" srcOrd="3" destOrd="0" presId="urn:microsoft.com/office/officeart/2005/8/layout/default"/>
    <dgm:cxn modelId="{5FA7A443-D03B-4E00-8644-82207A4A5AA2}" type="presParOf" srcId="{DB5F94E7-19AE-49EC-9E88-EEA954C96245}" destId="{8450F6E1-9FE1-4866-9624-38890887223C}" srcOrd="4" destOrd="0" presId="urn:microsoft.com/office/officeart/2005/8/layout/default"/>
    <dgm:cxn modelId="{9CA336B3-922F-47EF-9A47-7DC8942B94EA}" type="presParOf" srcId="{DB5F94E7-19AE-49EC-9E88-EEA954C96245}" destId="{03EFD6C5-5168-4E23-85C3-3339BA8DBA46}" srcOrd="5" destOrd="0" presId="urn:microsoft.com/office/officeart/2005/8/layout/default"/>
    <dgm:cxn modelId="{521A0E35-DA60-40CA-8991-9D8DAD84B43A}" type="presParOf" srcId="{DB5F94E7-19AE-49EC-9E88-EEA954C96245}" destId="{0DD209EB-3236-4BD8-BE99-87EB67ED2F03}" srcOrd="6" destOrd="0" presId="urn:microsoft.com/office/officeart/2005/8/layout/default"/>
    <dgm:cxn modelId="{87E9428C-F87D-49EC-B394-7615BEE12446}" type="presParOf" srcId="{DB5F94E7-19AE-49EC-9E88-EEA954C96245}" destId="{C3EFF9CA-6B7D-4521-9195-A721F60638F6}" srcOrd="7" destOrd="0" presId="urn:microsoft.com/office/officeart/2005/8/layout/default"/>
    <dgm:cxn modelId="{533F1A58-0A7C-4989-A087-59EE80A5A569}" type="presParOf" srcId="{DB5F94E7-19AE-49EC-9E88-EEA954C96245}" destId="{2204A7B8-0B83-4A63-BA1F-5D05B968A99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37D56-B96D-43F9-AECB-7967FC67E20F}">
      <dsp:nvSpPr>
        <dsp:cNvPr id="0" name=""/>
        <dsp:cNvSpPr/>
      </dsp:nvSpPr>
      <dsp:spPr>
        <a:xfrm>
          <a:off x="79716" y="532"/>
          <a:ext cx="655427" cy="39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PMDB</a:t>
          </a:r>
        </a:p>
      </dsp:txBody>
      <dsp:txXfrm>
        <a:off x="79716" y="532"/>
        <a:ext cx="655427" cy="393256"/>
      </dsp:txXfrm>
    </dsp:sp>
    <dsp:sp modelId="{47C0DAFD-852B-4F17-80E8-55591234FAB7}">
      <dsp:nvSpPr>
        <dsp:cNvPr id="0" name=""/>
        <dsp:cNvSpPr/>
      </dsp:nvSpPr>
      <dsp:spPr>
        <a:xfrm>
          <a:off x="800686" y="532"/>
          <a:ext cx="655427" cy="39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DEM</a:t>
          </a:r>
        </a:p>
      </dsp:txBody>
      <dsp:txXfrm>
        <a:off x="800686" y="532"/>
        <a:ext cx="655427" cy="393256"/>
      </dsp:txXfrm>
    </dsp:sp>
    <dsp:sp modelId="{8450F6E1-9FE1-4866-9624-38890887223C}">
      <dsp:nvSpPr>
        <dsp:cNvPr id="0" name=""/>
        <dsp:cNvSpPr/>
      </dsp:nvSpPr>
      <dsp:spPr>
        <a:xfrm>
          <a:off x="79716" y="459331"/>
          <a:ext cx="655427" cy="39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PPS</a:t>
          </a:r>
          <a:endParaRPr lang="pt-BR" sz="2000" b="1" kern="1200" dirty="0"/>
        </a:p>
      </dsp:txBody>
      <dsp:txXfrm>
        <a:off x="79716" y="459331"/>
        <a:ext cx="655427" cy="393256"/>
      </dsp:txXfrm>
    </dsp:sp>
    <dsp:sp modelId="{0DD209EB-3236-4BD8-BE99-87EB67ED2F03}">
      <dsp:nvSpPr>
        <dsp:cNvPr id="0" name=""/>
        <dsp:cNvSpPr/>
      </dsp:nvSpPr>
      <dsp:spPr>
        <a:xfrm>
          <a:off x="800686" y="459331"/>
          <a:ext cx="655427" cy="39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PSDB</a:t>
          </a:r>
        </a:p>
      </dsp:txBody>
      <dsp:txXfrm>
        <a:off x="800686" y="459331"/>
        <a:ext cx="655427" cy="393256"/>
      </dsp:txXfrm>
    </dsp:sp>
    <dsp:sp modelId="{2204A7B8-0B83-4A63-BA1F-5D05B968A99A}">
      <dsp:nvSpPr>
        <dsp:cNvPr id="0" name=""/>
        <dsp:cNvSpPr/>
      </dsp:nvSpPr>
      <dsp:spPr>
        <a:xfrm>
          <a:off x="440201" y="918131"/>
          <a:ext cx="655427" cy="3932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PSB</a:t>
          </a:r>
          <a:endParaRPr lang="pt-BR" sz="2000" b="1" kern="1200" dirty="0"/>
        </a:p>
      </dsp:txBody>
      <dsp:txXfrm>
        <a:off x="440201" y="918131"/>
        <a:ext cx="655427" cy="393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37D56-B96D-43F9-AECB-7967FC67E20F}">
      <dsp:nvSpPr>
        <dsp:cNvPr id="0" name=""/>
        <dsp:cNvSpPr/>
      </dsp:nvSpPr>
      <dsp:spPr>
        <a:xfrm>
          <a:off x="0" y="44595"/>
          <a:ext cx="587912" cy="35274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PSD</a:t>
          </a:r>
        </a:p>
      </dsp:txBody>
      <dsp:txXfrm>
        <a:off x="0" y="44595"/>
        <a:ext cx="587912" cy="352747"/>
      </dsp:txXfrm>
    </dsp:sp>
    <dsp:sp modelId="{47C0DAFD-852B-4F17-80E8-55591234FAB7}">
      <dsp:nvSpPr>
        <dsp:cNvPr id="0" name=""/>
        <dsp:cNvSpPr/>
      </dsp:nvSpPr>
      <dsp:spPr>
        <a:xfrm>
          <a:off x="646704" y="44595"/>
          <a:ext cx="587912" cy="35274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PP</a:t>
          </a:r>
        </a:p>
      </dsp:txBody>
      <dsp:txXfrm>
        <a:off x="646704" y="44595"/>
        <a:ext cx="587912" cy="352747"/>
      </dsp:txXfrm>
    </dsp:sp>
    <dsp:sp modelId="{8450F6E1-9FE1-4866-9624-38890887223C}">
      <dsp:nvSpPr>
        <dsp:cNvPr id="0" name=""/>
        <dsp:cNvSpPr/>
      </dsp:nvSpPr>
      <dsp:spPr>
        <a:xfrm>
          <a:off x="1293408" y="44595"/>
          <a:ext cx="587912" cy="35274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PR</a:t>
          </a:r>
          <a:endParaRPr lang="pt-BR" sz="2000" b="1" kern="1200" dirty="0"/>
        </a:p>
      </dsp:txBody>
      <dsp:txXfrm>
        <a:off x="1293408" y="44595"/>
        <a:ext cx="587912" cy="352747"/>
      </dsp:txXfrm>
    </dsp:sp>
    <dsp:sp modelId="{0DD209EB-3236-4BD8-BE99-87EB67ED2F03}">
      <dsp:nvSpPr>
        <dsp:cNvPr id="0" name=""/>
        <dsp:cNvSpPr/>
      </dsp:nvSpPr>
      <dsp:spPr>
        <a:xfrm>
          <a:off x="0" y="456134"/>
          <a:ext cx="587912" cy="35274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SD</a:t>
          </a:r>
        </a:p>
      </dsp:txBody>
      <dsp:txXfrm>
        <a:off x="0" y="456134"/>
        <a:ext cx="587912" cy="352747"/>
      </dsp:txXfrm>
    </dsp:sp>
    <dsp:sp modelId="{2204A7B8-0B83-4A63-BA1F-5D05B968A99A}">
      <dsp:nvSpPr>
        <dsp:cNvPr id="0" name=""/>
        <dsp:cNvSpPr/>
      </dsp:nvSpPr>
      <dsp:spPr>
        <a:xfrm>
          <a:off x="646704" y="456134"/>
          <a:ext cx="587912" cy="35274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PRB</a:t>
          </a:r>
          <a:endParaRPr lang="pt-BR" sz="2000" b="1" kern="1200" dirty="0"/>
        </a:p>
      </dsp:txBody>
      <dsp:txXfrm>
        <a:off x="646704" y="456134"/>
        <a:ext cx="587912" cy="352747"/>
      </dsp:txXfrm>
    </dsp:sp>
    <dsp:sp modelId="{974C7D6D-56A0-4368-9C6D-D107BB3B8043}">
      <dsp:nvSpPr>
        <dsp:cNvPr id="0" name=""/>
        <dsp:cNvSpPr/>
      </dsp:nvSpPr>
      <dsp:spPr>
        <a:xfrm>
          <a:off x="1293408" y="456134"/>
          <a:ext cx="587912" cy="35274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PTN</a:t>
          </a:r>
          <a:endParaRPr lang="pt-BR" sz="2000" b="1" kern="1200" dirty="0"/>
        </a:p>
      </dsp:txBody>
      <dsp:txXfrm>
        <a:off x="1293408" y="456134"/>
        <a:ext cx="587912" cy="352747"/>
      </dsp:txXfrm>
    </dsp:sp>
    <dsp:sp modelId="{87C903BD-AA1B-462F-B226-0C3653328ABE}">
      <dsp:nvSpPr>
        <dsp:cNvPr id="0" name=""/>
        <dsp:cNvSpPr/>
      </dsp:nvSpPr>
      <dsp:spPr>
        <a:xfrm>
          <a:off x="0" y="867673"/>
          <a:ext cx="587912" cy="35274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PSC</a:t>
          </a:r>
          <a:endParaRPr lang="pt-BR" sz="2000" b="1" kern="1200" dirty="0"/>
        </a:p>
      </dsp:txBody>
      <dsp:txXfrm>
        <a:off x="0" y="867673"/>
        <a:ext cx="587912" cy="352747"/>
      </dsp:txXfrm>
    </dsp:sp>
    <dsp:sp modelId="{2AA115A3-22A5-4668-9872-68E3C5B1644A}">
      <dsp:nvSpPr>
        <dsp:cNvPr id="0" name=""/>
        <dsp:cNvSpPr/>
      </dsp:nvSpPr>
      <dsp:spPr>
        <a:xfrm>
          <a:off x="646704" y="867673"/>
          <a:ext cx="587912" cy="35274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PTB</a:t>
          </a:r>
          <a:endParaRPr lang="pt-BR" sz="2000" b="1" kern="1200" dirty="0"/>
        </a:p>
      </dsp:txBody>
      <dsp:txXfrm>
        <a:off x="646704" y="867673"/>
        <a:ext cx="587912" cy="352747"/>
      </dsp:txXfrm>
    </dsp:sp>
    <dsp:sp modelId="{8AF835A1-D228-4B71-94DB-4B46BC9677E8}">
      <dsp:nvSpPr>
        <dsp:cNvPr id="0" name=""/>
        <dsp:cNvSpPr/>
      </dsp:nvSpPr>
      <dsp:spPr>
        <a:xfrm>
          <a:off x="1293408" y="867673"/>
          <a:ext cx="587912" cy="35274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PROS</a:t>
          </a:r>
        </a:p>
      </dsp:txBody>
      <dsp:txXfrm>
        <a:off x="1293408" y="867673"/>
        <a:ext cx="587912" cy="352747"/>
      </dsp:txXfrm>
    </dsp:sp>
    <dsp:sp modelId="{637B6B91-8D04-432D-B280-A29FD89C8FB0}">
      <dsp:nvSpPr>
        <dsp:cNvPr id="0" name=""/>
        <dsp:cNvSpPr/>
      </dsp:nvSpPr>
      <dsp:spPr>
        <a:xfrm>
          <a:off x="646704" y="1279212"/>
          <a:ext cx="587912" cy="35274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PHS</a:t>
          </a:r>
        </a:p>
      </dsp:txBody>
      <dsp:txXfrm>
        <a:off x="646704" y="1279212"/>
        <a:ext cx="587912" cy="3527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37D56-B96D-43F9-AECB-7967FC67E20F}">
      <dsp:nvSpPr>
        <dsp:cNvPr id="0" name=""/>
        <dsp:cNvSpPr/>
      </dsp:nvSpPr>
      <dsp:spPr>
        <a:xfrm>
          <a:off x="67308" y="15711"/>
          <a:ext cx="655427" cy="393256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PT</a:t>
          </a:r>
        </a:p>
      </dsp:txBody>
      <dsp:txXfrm>
        <a:off x="67308" y="15711"/>
        <a:ext cx="655427" cy="393256"/>
      </dsp:txXfrm>
    </dsp:sp>
    <dsp:sp modelId="{47C0DAFD-852B-4F17-80E8-55591234FAB7}">
      <dsp:nvSpPr>
        <dsp:cNvPr id="0" name=""/>
        <dsp:cNvSpPr/>
      </dsp:nvSpPr>
      <dsp:spPr>
        <a:xfrm>
          <a:off x="800686" y="532"/>
          <a:ext cx="655427" cy="393256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PCdoB</a:t>
          </a:r>
        </a:p>
      </dsp:txBody>
      <dsp:txXfrm>
        <a:off x="800686" y="532"/>
        <a:ext cx="655427" cy="393256"/>
      </dsp:txXfrm>
    </dsp:sp>
    <dsp:sp modelId="{8450F6E1-9FE1-4866-9624-38890887223C}">
      <dsp:nvSpPr>
        <dsp:cNvPr id="0" name=""/>
        <dsp:cNvSpPr/>
      </dsp:nvSpPr>
      <dsp:spPr>
        <a:xfrm>
          <a:off x="79716" y="459331"/>
          <a:ext cx="655427" cy="393256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PSOL</a:t>
          </a:r>
          <a:endParaRPr lang="pt-BR" sz="2000" b="1" kern="1200" dirty="0"/>
        </a:p>
      </dsp:txBody>
      <dsp:txXfrm>
        <a:off x="79716" y="459331"/>
        <a:ext cx="655427" cy="393256"/>
      </dsp:txXfrm>
    </dsp:sp>
    <dsp:sp modelId="{0DD209EB-3236-4BD8-BE99-87EB67ED2F03}">
      <dsp:nvSpPr>
        <dsp:cNvPr id="0" name=""/>
        <dsp:cNvSpPr/>
      </dsp:nvSpPr>
      <dsp:spPr>
        <a:xfrm>
          <a:off x="800686" y="459331"/>
          <a:ext cx="655427" cy="393256"/>
        </a:xfrm>
        <a:prstGeom prst="rect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PDT</a:t>
          </a:r>
        </a:p>
      </dsp:txBody>
      <dsp:txXfrm>
        <a:off x="800686" y="459331"/>
        <a:ext cx="655427" cy="393256"/>
      </dsp:txXfrm>
    </dsp:sp>
    <dsp:sp modelId="{2204A7B8-0B83-4A63-BA1F-5D05B968A99A}">
      <dsp:nvSpPr>
        <dsp:cNvPr id="0" name=""/>
        <dsp:cNvSpPr/>
      </dsp:nvSpPr>
      <dsp:spPr>
        <a:xfrm>
          <a:off x="440201" y="918131"/>
          <a:ext cx="655427" cy="393256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REDE</a:t>
          </a:r>
          <a:endParaRPr lang="pt-BR" sz="2000" b="1" kern="1200" dirty="0"/>
        </a:p>
      </dsp:txBody>
      <dsp:txXfrm>
        <a:off x="440201" y="918131"/>
        <a:ext cx="655427" cy="393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91179-C2F6-47B0-83F9-D605C79BD177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248C4-A300-4ACB-B83F-3167202C845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550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48C4-A300-4ACB-B83F-3167202C8459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567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48C4-A300-4ACB-B83F-3167202C8459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677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48C4-A300-4ACB-B83F-3167202C8459}" type="slidenum">
              <a:rPr lang="pt-BR" smtClean="0"/>
              <a:pPr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01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48C4-A300-4ACB-B83F-3167202C8459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5109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6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2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7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6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4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>
                <a:solidFill>
                  <a:prstClr val="black"/>
                </a:solidFill>
              </a:rPr>
              <a:pPr/>
              <a:t>19/10/2016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>
                <a:solidFill>
                  <a:prstClr val="black"/>
                </a:solidFill>
              </a:rPr>
              <a:pPr/>
              <a:t>‹nº›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2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1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9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64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806F7A-FC81-458D-B072-41399CAB3D80}" type="datetimeFigureOut">
              <a:rPr lang="pt-BR" smtClean="0"/>
              <a:pPr/>
              <a:t>19/10/2016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39349" y="630932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DC07FA5-E09A-4CA5-B9B4-BA06942288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06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11424" y="476672"/>
            <a:ext cx="77768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idx="1"/>
          </p:nvPr>
        </p:nvSpPr>
        <p:spPr>
          <a:xfrm>
            <a:off x="609600" y="1916832"/>
            <a:ext cx="9038795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7299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1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911424" y="476672"/>
            <a:ext cx="77768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idx="1"/>
          </p:nvPr>
        </p:nvSpPr>
        <p:spPr>
          <a:xfrm>
            <a:off x="609600" y="1916832"/>
            <a:ext cx="9038795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2833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1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camara.gov.br/proposicoesWeb/fichadetramitacao?idProposicao=948977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996896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ara.gov.br/proposicoesWeb/fichadetramitacao?idProposicao=61100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ara.gov.br/proposicoesWeb/fichadetramitacao?idProposicao=549789&amp;ord=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hyperlink" Target="http://www.camara.gov.br/proposicoesWeb/fichadetramitacao?idProposicao=54312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ara.gov.br/proposicoesWeb/fichadetramitacao?idProposicao=61100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ara.gov.br/proposicoesWeb/fichadetramitacao?idProposicao=61100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611008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ara.gov.br/proposicoesWeb/fichadetramitacao?idProposicao=611008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611008" TargetMode="Externa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611008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611008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611008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611008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611008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2091418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2091418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2091418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2091418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2091418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2091418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camara.gov.br/proposicoesWeb/fichadetramitacao?idProposicao=611008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camara.gov.br/proposicoesWeb/fichadetramitacao?idProposicao=207170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30.jpe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29.jpeg"/><Relationship Id="rId16" Type="http://schemas.openxmlformats.org/officeDocument/2006/relationships/diagramLayout" Target="../diagrams/layout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31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legislativo@cntc.org.br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camara.gov.br/proposicoesWeb/fichadetramitacao?idProposicao=948977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35560" y="260648"/>
            <a:ext cx="80648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4800" b="1" dirty="0">
              <a:solidFill>
                <a:schemeClr val="tx2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70013"/>
              </p:ext>
            </p:extLst>
          </p:nvPr>
        </p:nvGraphicFramePr>
        <p:xfrm>
          <a:off x="3168352" y="3356992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5733256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-459432"/>
            <a:ext cx="5760640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56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91344" y="692697"/>
            <a:ext cx="1036915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SIMPLES TRABALHISTA</a:t>
            </a:r>
            <a:br>
              <a:rPr lang="pt-BR" b="1" u="sng" kern="0" dirty="0"/>
            </a:br>
            <a:endParaRPr lang="pt-BR" b="1" u="sng" kern="0" dirty="0"/>
          </a:p>
          <a:p>
            <a:endParaRPr lang="pt-BR" dirty="0"/>
          </a:p>
          <a:p>
            <a:endParaRPr lang="pt-BR" dirty="0"/>
          </a:p>
          <a:p>
            <a:pPr algn="just"/>
            <a:r>
              <a:rPr lang="pt-BR" b="1" dirty="0"/>
              <a:t>AUTOR: </a:t>
            </a:r>
            <a:r>
              <a:rPr lang="pt-BR" dirty="0"/>
              <a:t>Dep. Júlio Delgado (PSB-MG)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Propõe a flexibilização  dos direitos trabalhistas  dos empregados informais de pequenas e microempresas, com:</a:t>
            </a:r>
          </a:p>
          <a:p>
            <a:pPr algn="just"/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Sobreposição do negociado sobre o legislado;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Trabalho em </a:t>
            </a:r>
            <a:r>
              <a:rPr lang="pt-BR" sz="1600" b="1" dirty="0"/>
              <a:t>domingos e feriados </a:t>
            </a:r>
            <a:r>
              <a:rPr lang="pt-BR" sz="1600" dirty="0"/>
              <a:t>sem permissão prévia;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Parcelamento do </a:t>
            </a:r>
            <a:r>
              <a:rPr lang="pt-BR" sz="1600" b="1" dirty="0"/>
              <a:t>13° salário </a:t>
            </a:r>
            <a:r>
              <a:rPr lang="pt-BR" sz="1600" dirty="0"/>
              <a:t>em até 6 vezes;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Fracionamento do período de </a:t>
            </a:r>
            <a:r>
              <a:rPr lang="pt-BR" sz="1600" b="1" dirty="0"/>
              <a:t>férias</a:t>
            </a:r>
            <a:r>
              <a:rPr lang="pt-BR" sz="1600" dirty="0"/>
              <a:t> em até três períodos;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Estímulo </a:t>
            </a:r>
            <a:r>
              <a:rPr lang="pt-BR" sz="1600" b="1" dirty="0"/>
              <a:t>banco de horas </a:t>
            </a:r>
            <a:r>
              <a:rPr lang="pt-BR" sz="1600" dirty="0"/>
              <a:t>sem adicional de horas extras por até 1 ano;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Redução da alíquota do </a:t>
            </a:r>
            <a:r>
              <a:rPr lang="pt-BR" sz="1600" b="1" dirty="0"/>
              <a:t>FGTS</a:t>
            </a:r>
            <a:r>
              <a:rPr lang="pt-BR" sz="1600" dirty="0"/>
              <a:t> de 8% para 2%;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b="1" dirty="0"/>
              <a:t>Contrato</a:t>
            </a:r>
            <a:r>
              <a:rPr lang="pt-BR" sz="1600" dirty="0"/>
              <a:t> de trabalho por tempo </a:t>
            </a:r>
            <a:r>
              <a:rPr lang="pt-BR" sz="1600" b="1" dirty="0"/>
              <a:t>determinado</a:t>
            </a:r>
            <a:r>
              <a:rPr lang="pt-BR" sz="1600" dirty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Torna opcional a </a:t>
            </a:r>
            <a:r>
              <a:rPr lang="pt-BR" sz="1600" b="1" dirty="0"/>
              <a:t>Participação nos Lucros e Resultados</a:t>
            </a:r>
            <a:r>
              <a:rPr lang="pt-BR" sz="1600" dirty="0"/>
              <a:t>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SITUAÇÃO: aguarda parecer do relator, Dep. Lucas </a:t>
            </a:r>
            <a:r>
              <a:rPr lang="pt-BR" dirty="0" err="1"/>
              <a:t>Vergilio</a:t>
            </a:r>
            <a:r>
              <a:rPr lang="pt-BR" dirty="0"/>
              <a:t> (SD-GO), na CTASP.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871864" y="101851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 450/2015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407075"/>
            <a:ext cx="4298998" cy="4298998"/>
          </a:xfrm>
          <a:prstGeom prst="rect">
            <a:avLst/>
          </a:prstGeom>
        </p:spPr>
      </p:pic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3352" y="692697"/>
            <a:ext cx="97210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JORNADA VARIÁVEL</a:t>
            </a:r>
            <a:br>
              <a:rPr lang="pt-BR" b="1" u="sng" kern="0" dirty="0"/>
            </a:br>
            <a:endParaRPr lang="pt-BR" b="1" u="sng" kern="0" dirty="0"/>
          </a:p>
          <a:p>
            <a:endParaRPr lang="pt-BR" dirty="0"/>
          </a:p>
          <a:p>
            <a:endParaRPr lang="pt-BR" dirty="0"/>
          </a:p>
          <a:p>
            <a:pPr algn="just"/>
            <a:r>
              <a:rPr lang="pt-BR" b="1" dirty="0"/>
              <a:t>AUTOR: </a:t>
            </a:r>
            <a:r>
              <a:rPr lang="pt-BR" dirty="0"/>
              <a:t>Dep. Carlos Eduardo </a:t>
            </a:r>
            <a:r>
              <a:rPr lang="pt-BR" dirty="0" err="1"/>
              <a:t>Cadoca</a:t>
            </a:r>
            <a:r>
              <a:rPr lang="pt-BR" dirty="0"/>
              <a:t>  (PDT-PE ) 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Altera os </a:t>
            </a:r>
            <a:r>
              <a:rPr lang="pt-BR" b="1" dirty="0"/>
              <a:t>arts. 4º </a:t>
            </a:r>
            <a:r>
              <a:rPr lang="pt-BR" dirty="0"/>
              <a:t>e </a:t>
            </a:r>
            <a:r>
              <a:rPr lang="pt-BR" b="1" dirty="0"/>
              <a:t>58</a:t>
            </a:r>
            <a:r>
              <a:rPr lang="pt-BR" dirty="0"/>
              <a:t> da </a:t>
            </a:r>
            <a:r>
              <a:rPr lang="pt-BR" b="1" dirty="0"/>
              <a:t>CLT </a:t>
            </a:r>
            <a:r>
              <a:rPr lang="pt-BR" dirty="0"/>
              <a:t>para dispor sobre a jornada variável </a:t>
            </a:r>
            <a:r>
              <a:rPr lang="pt-BR" b="1" dirty="0"/>
              <a:t>mediante prévia autorização em convenção ou acordo coletivo de trabalho</a:t>
            </a:r>
            <a:r>
              <a:rPr lang="pt-BR" dirty="0"/>
              <a:t> que fixará a </a:t>
            </a:r>
            <a:r>
              <a:rPr lang="pt-BR" b="1" dirty="0"/>
              <a:t>jornada mínima de tra</a:t>
            </a:r>
            <a:r>
              <a:rPr lang="pt-BR" dirty="0"/>
              <a:t>balho, com aviso de 2 meses de antecedência do número de horas e os horários que deverão ser cumpridos, garantindo a remuneração mensal nunca inferior a um salário mínimo (</a:t>
            </a:r>
            <a:r>
              <a:rPr lang="pt-BR" b="1" dirty="0"/>
              <a:t>trabalho somente nos dias e horários requisitados)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SITUAÇÃO: </a:t>
            </a:r>
            <a:r>
              <a:rPr lang="pt-BR" dirty="0"/>
              <a:t>aguarda parecer do relator, Dep. </a:t>
            </a:r>
            <a:r>
              <a:rPr lang="pt-BR" dirty="0" err="1"/>
              <a:t>Darcísio</a:t>
            </a:r>
            <a:r>
              <a:rPr lang="pt-BR" dirty="0"/>
              <a:t> Perondi (PMDB-RS), na CSSF.</a:t>
            </a:r>
          </a:p>
          <a:p>
            <a:pPr algn="just"/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99856" y="101851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 726/2015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8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423229"/>
            <a:ext cx="4298998" cy="42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552" y="808206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07368" y="692696"/>
            <a:ext cx="97930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JORNADA FLEXÍVEL</a:t>
            </a:r>
            <a:br>
              <a:rPr lang="pt-BR" b="1" u="sng" kern="0" dirty="0"/>
            </a:br>
            <a:endParaRPr lang="pt-BR" b="1" u="sng" kern="0" dirty="0"/>
          </a:p>
          <a:p>
            <a:endParaRPr lang="pt-BR" dirty="0"/>
          </a:p>
          <a:p>
            <a:endParaRPr lang="pt-BR" dirty="0"/>
          </a:p>
          <a:p>
            <a:pPr algn="just"/>
            <a:r>
              <a:rPr lang="pt-BR" b="1" dirty="0"/>
              <a:t>AUTOR: </a:t>
            </a:r>
            <a:r>
              <a:rPr lang="pt-BR" dirty="0"/>
              <a:t>Deps. Goulart (PSD-SP) e  Rogério </a:t>
            </a:r>
            <a:r>
              <a:rPr lang="pt-BR" dirty="0" err="1"/>
              <a:t>Rosso</a:t>
            </a:r>
            <a:r>
              <a:rPr lang="pt-BR" dirty="0"/>
              <a:t>  (PSD-DF)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Permite a jornada flexível, definida como aquela realizada por </a:t>
            </a:r>
            <a:r>
              <a:rPr lang="pt-BR" b="1" dirty="0">
                <a:solidFill>
                  <a:srgbClr val="FF0000"/>
                </a:solidFill>
              </a:rPr>
              <a:t>no máximo </a:t>
            </a:r>
            <a:r>
              <a:rPr lang="pt-BR" b="1" dirty="0"/>
              <a:t>400 minutos por dia</a:t>
            </a:r>
            <a:r>
              <a:rPr lang="pt-BR" dirty="0"/>
              <a:t>, se houver previsão em acordo ou convenção coletiva de trabalho. Deverá ser aplicada preferencialmente  para os trabalhadores </a:t>
            </a:r>
            <a:r>
              <a:rPr lang="pt-BR" b="1" dirty="0"/>
              <a:t>estudantes e </a:t>
            </a:r>
            <a:r>
              <a:rPr lang="pt-BR" dirty="0"/>
              <a:t>para os trabalhadores com idade</a:t>
            </a:r>
            <a:r>
              <a:rPr lang="pt-BR" b="1" dirty="0"/>
              <a:t>  igual ou superior a 60 anos de idade.</a:t>
            </a:r>
          </a:p>
          <a:p>
            <a:pPr algn="just"/>
            <a:endParaRPr lang="pt-BR" dirty="0"/>
          </a:p>
          <a:p>
            <a:pPr algn="just"/>
            <a:endParaRPr lang="pt-BR" b="1" dirty="0"/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SITUAÇÃO: </a:t>
            </a:r>
            <a:r>
              <a:rPr lang="pt-BR" dirty="0"/>
              <a:t>aguarda parecer do relator, Dep. </a:t>
            </a:r>
            <a:r>
              <a:rPr lang="pt-BR" dirty="0" err="1"/>
              <a:t>Darcísio</a:t>
            </a:r>
            <a:r>
              <a:rPr lang="pt-BR" dirty="0"/>
              <a:t> Perondi (PMDB-RS), na CSSF.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720562" y="9807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3"/>
              </a:rPr>
              <a:t>PL 2820/2016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423229"/>
            <a:ext cx="4298998" cy="42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335" y="815597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35360" y="692697"/>
            <a:ext cx="103691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JORNADA INTERMITENTE</a:t>
            </a:r>
            <a:br>
              <a:rPr lang="pt-BR" b="1" u="sng" kern="0" dirty="0"/>
            </a:br>
            <a:endParaRPr lang="pt-BR" b="1" u="sng" kern="0" dirty="0"/>
          </a:p>
          <a:p>
            <a:endParaRPr lang="pt-BR" dirty="0"/>
          </a:p>
          <a:p>
            <a:endParaRPr lang="pt-BR" dirty="0"/>
          </a:p>
          <a:p>
            <a:r>
              <a:rPr lang="pt-BR" b="1" dirty="0"/>
              <a:t>AUTOR: </a:t>
            </a:r>
            <a:r>
              <a:rPr lang="pt-BR" dirty="0"/>
              <a:t>Laercio Oliveira (PR-SE)</a:t>
            </a:r>
          </a:p>
          <a:p>
            <a:endParaRPr lang="pt-BR" dirty="0"/>
          </a:p>
          <a:p>
            <a:pPr algn="just"/>
            <a:r>
              <a:rPr lang="pt-BR" dirty="0"/>
              <a:t>Institui o contrato de trabalho </a:t>
            </a:r>
            <a:r>
              <a:rPr lang="pt-BR" dirty="0">
                <a:solidFill>
                  <a:srgbClr val="FF0000"/>
                </a:solidFill>
              </a:rPr>
              <a:t>intermitente</a:t>
            </a:r>
            <a:r>
              <a:rPr lang="pt-BR" dirty="0"/>
              <a:t>, em que a prestação de serviços será </a:t>
            </a:r>
            <a:r>
              <a:rPr lang="pt-BR" b="1" dirty="0"/>
              <a:t>descontínua</a:t>
            </a:r>
            <a:r>
              <a:rPr lang="pt-BR" dirty="0"/>
              <a:t>, podendo compreender períodos determinados em dia ou hora, e alternar prestação de serviços e folgas, independentemente do tipo de atividade do empregado ou do empregador.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b="1" dirty="0"/>
              <a:t>SITUAÇÃO: </a:t>
            </a:r>
            <a:r>
              <a:rPr lang="pt-BR" dirty="0"/>
              <a:t>tramita apensado ao </a:t>
            </a:r>
            <a:r>
              <a:rPr lang="pt-BR" dirty="0">
                <a:hlinkClick r:id="rId3"/>
              </a:rPr>
              <a:t>PL 4132/2012</a:t>
            </a:r>
            <a:r>
              <a:rPr lang="pt-BR" dirty="0"/>
              <a:t>, do Senador Valdir Raupp (PMDB-RO), e aguarda parecer do relator, Dep. Silvio Costa (PTdoB-PE), na CTASP.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720562" y="9807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4"/>
              </a:rPr>
              <a:t>PL 3785/2012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423229"/>
            <a:ext cx="4298998" cy="42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815597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35360" y="692697"/>
            <a:ext cx="1000911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ABERTURA DO COMÉRCIO MERCADISTA AOS DOMINGOS E FERIADOS</a:t>
            </a:r>
          </a:p>
          <a:p>
            <a:endParaRPr lang="pt-BR" dirty="0"/>
          </a:p>
          <a:p>
            <a:endParaRPr lang="pt-BR" dirty="0"/>
          </a:p>
          <a:p>
            <a:endParaRPr lang="pt-BR" b="1" dirty="0"/>
          </a:p>
          <a:p>
            <a:pPr algn="just"/>
            <a:r>
              <a:rPr lang="pt-BR" b="1" dirty="0"/>
              <a:t>AUTOR: </a:t>
            </a:r>
            <a:r>
              <a:rPr lang="pt-BR" dirty="0"/>
              <a:t>Dep. </a:t>
            </a:r>
            <a:r>
              <a:rPr lang="pt-BR" dirty="0" err="1"/>
              <a:t>Jovair</a:t>
            </a:r>
            <a:r>
              <a:rPr lang="pt-BR" dirty="0"/>
              <a:t> Arantes (PTB-GO)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Pretende autorizar em caráter permanente o funcionamento do comércio supermercadista aos domingos e feriados civis e religiosos, </a:t>
            </a:r>
            <a:r>
              <a:rPr lang="pt-BR" b="1" u="sng" dirty="0"/>
              <a:t>sem exigência de Lei municipal e de convenção coletiva </a:t>
            </a:r>
            <a:r>
              <a:rPr lang="pt-BR" dirty="0"/>
              <a:t>para sua abertura. 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b="1" dirty="0"/>
              <a:t>SITUAÇÃO: </a:t>
            </a:r>
            <a:r>
              <a:rPr lang="pt-BR" dirty="0"/>
              <a:t>pronto para Pauta na CTASP.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b="1" dirty="0"/>
              <a:t>Sobre o parecer: </a:t>
            </a:r>
          </a:p>
          <a:p>
            <a:pPr algn="just"/>
            <a:r>
              <a:rPr lang="pt-BR" dirty="0"/>
              <a:t>Do Dep. Deputado Jorge Côrte Real (PTB-PE) é pela aprovação do projeto, alegando sua viabilidade socioeconômica, que maximiza o bem-estar dos consumidores brasileiros, sem prejuízo algum aos trabalhadores e seus direitos de repouso e descanso remunerados.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20562" y="101851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3"/>
              </a:rPr>
              <a:t>PL 4740/2016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47" y="1774852"/>
            <a:ext cx="4298998" cy="42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845997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7368" y="692697"/>
            <a:ext cx="99371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DESCANSO SEMANAL REMUNERADO</a:t>
            </a:r>
          </a:p>
          <a:p>
            <a:endParaRPr lang="pt-BR" dirty="0"/>
          </a:p>
          <a:p>
            <a:endParaRPr lang="pt-BR" dirty="0"/>
          </a:p>
          <a:p>
            <a:endParaRPr lang="pt-BR" b="1" dirty="0"/>
          </a:p>
          <a:p>
            <a:r>
              <a:rPr lang="pt-BR" b="1" dirty="0"/>
              <a:t>AUTOR: </a:t>
            </a:r>
            <a:r>
              <a:rPr lang="pt-BR" dirty="0"/>
              <a:t>Dep. Domingos Neto (PROS-CE)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Dá nova redação ao artigo 67 da CLT para dispor que, a cada </a:t>
            </a:r>
            <a:r>
              <a:rPr lang="pt-BR" b="1" dirty="0"/>
              <a:t>sete semanas </a:t>
            </a:r>
            <a:r>
              <a:rPr lang="pt-BR" dirty="0"/>
              <a:t>de trabalho, pelo menos uma folga seja coincidente com o domingo.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b="1" dirty="0"/>
              <a:t>SITUAÇÃO: </a:t>
            </a:r>
            <a:r>
              <a:rPr lang="pt-BR" dirty="0"/>
              <a:t>aguarda parecer do relator, Dep. Ademir Camilo (PROS-MG), na CTASP.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20562" y="101851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3"/>
              </a:rPr>
              <a:t>PL 2369/2015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529972"/>
            <a:ext cx="4298998" cy="42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5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7368" y="692697"/>
            <a:ext cx="979308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TERCEIRIZAÇÃO</a:t>
            </a:r>
          </a:p>
          <a:p>
            <a:endParaRPr lang="pt-BR" dirty="0"/>
          </a:p>
          <a:p>
            <a:endParaRPr lang="pt-BR" dirty="0"/>
          </a:p>
          <a:p>
            <a:endParaRPr lang="pt-BR" b="1" dirty="0"/>
          </a:p>
          <a:p>
            <a:r>
              <a:rPr lang="pt-BR" b="1" dirty="0"/>
              <a:t>AUTOR: </a:t>
            </a:r>
            <a:r>
              <a:rPr lang="pt-BR" dirty="0"/>
              <a:t>dep. Sandro Mabel (PMDB-GO) </a:t>
            </a:r>
          </a:p>
          <a:p>
            <a:endParaRPr lang="pt-BR" dirty="0"/>
          </a:p>
          <a:p>
            <a:r>
              <a:rPr lang="pt-BR" dirty="0"/>
              <a:t>Dispõe sobre os contratos de terceirização e as relações de trabalho deles decorrentes.</a:t>
            </a:r>
          </a:p>
          <a:p>
            <a:endParaRPr lang="pt-BR" dirty="0"/>
          </a:p>
          <a:p>
            <a:endParaRPr lang="pt-BR" dirty="0"/>
          </a:p>
          <a:p>
            <a:r>
              <a:rPr lang="pt-BR" b="1" dirty="0"/>
              <a:t>SITUAÇÃO: </a:t>
            </a:r>
            <a:r>
              <a:rPr lang="pt-BR" dirty="0"/>
              <a:t>Comissão Especial do Desenvolvimento Nacional – </a:t>
            </a:r>
            <a:r>
              <a:rPr lang="pt-BR" b="1" dirty="0"/>
              <a:t>relator sen. Paulo Paim (PT-RS)</a:t>
            </a:r>
          </a:p>
          <a:p>
            <a:r>
              <a:rPr lang="pt-BR" dirty="0"/>
              <a:t>	    </a:t>
            </a:r>
          </a:p>
          <a:p>
            <a:r>
              <a:rPr lang="pt-BR" dirty="0"/>
              <a:t>                     Contudo está com sua tramitação suspensa até que Requerimento de tramitação conjunta seja apreciação no Plenário do Senado Federal.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algn="ctr"/>
            <a:r>
              <a:rPr lang="pt-BR" sz="2400" b="1" dirty="0">
                <a:solidFill>
                  <a:srgbClr val="FF0000"/>
                </a:solidFill>
              </a:rPr>
              <a:t>Está na pauta prioritária de votações do Senado Federal para o segundo semestre de 2016.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128274" y="1018519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PLC 30/2015</a:t>
            </a:r>
            <a:r>
              <a:rPr lang="pt-BR" dirty="0">
                <a:solidFill>
                  <a:schemeClr val="tx2"/>
                </a:solidFill>
              </a:rPr>
              <a:t> </a:t>
            </a:r>
            <a:r>
              <a:rPr lang="pt-BR" dirty="0"/>
              <a:t>(PL 4330/2004)</a:t>
            </a:r>
          </a:p>
        </p:txBody>
      </p:sp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8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3708031"/>
            <a:ext cx="3528392" cy="256161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07368" y="692696"/>
            <a:ext cx="97930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TERCEIRIZAÇÃO</a:t>
            </a:r>
          </a:p>
          <a:p>
            <a:endParaRPr lang="pt-BR" dirty="0"/>
          </a:p>
          <a:p>
            <a:endParaRPr lang="pt-BR" dirty="0"/>
          </a:p>
          <a:p>
            <a:endParaRPr lang="pt-BR" b="1" dirty="0"/>
          </a:p>
          <a:p>
            <a:r>
              <a:rPr lang="pt-BR" dirty="0"/>
              <a:t>Texto inicial do dep. Sandro Mabel </a:t>
            </a:r>
            <a:r>
              <a:rPr lang="pt-BR" b="1" dirty="0">
                <a:solidFill>
                  <a:srgbClr val="FF0000"/>
                </a:solidFill>
              </a:rPr>
              <a:t>era péssimo</a:t>
            </a:r>
            <a:r>
              <a:rPr lang="pt-BR" dirty="0"/>
              <a:t>. </a:t>
            </a:r>
          </a:p>
          <a:p>
            <a:endParaRPr lang="pt-BR" b="1" dirty="0"/>
          </a:p>
          <a:p>
            <a:r>
              <a:rPr lang="pt-BR" dirty="0"/>
              <a:t>O texto aprovado pela Câmara teve modificações e necessita ser </a:t>
            </a:r>
            <a:r>
              <a:rPr lang="pt-BR" b="1" dirty="0"/>
              <a:t>conhecido, discutido e aprimorado.</a:t>
            </a:r>
          </a:p>
          <a:p>
            <a:endParaRPr lang="pt-BR" b="1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128274" y="1018519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3"/>
              </a:rPr>
              <a:t>PLC 30/2015</a:t>
            </a:r>
            <a:r>
              <a:rPr lang="pt-BR" dirty="0">
                <a:solidFill>
                  <a:schemeClr val="tx2"/>
                </a:solidFill>
              </a:rPr>
              <a:t> </a:t>
            </a:r>
            <a:r>
              <a:rPr lang="pt-BR" dirty="0"/>
              <a:t>(PL 4330/2004)</a:t>
            </a:r>
          </a:p>
        </p:txBody>
      </p:sp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95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91544" y="692697"/>
            <a:ext cx="69702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TERCEIRIZAÇÃO</a:t>
            </a:r>
          </a:p>
          <a:p>
            <a:endParaRPr lang="pt-BR" dirty="0"/>
          </a:p>
          <a:p>
            <a:endParaRPr lang="pt-BR" dirty="0"/>
          </a:p>
          <a:p>
            <a:endParaRPr lang="pt-BR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b="1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28274" y="1018519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PLC 30/2015</a:t>
            </a:r>
            <a:r>
              <a:rPr lang="pt-BR" dirty="0">
                <a:solidFill>
                  <a:schemeClr val="tx2"/>
                </a:solidFill>
              </a:rPr>
              <a:t> </a:t>
            </a:r>
            <a:r>
              <a:rPr lang="pt-BR" dirty="0"/>
              <a:t>(PL 4330/2004)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34873" y="1713673"/>
            <a:ext cx="10081118" cy="132343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u="sng" dirty="0">
                <a:solidFill>
                  <a:schemeClr val="bg1"/>
                </a:solidFill>
              </a:rPr>
              <a:t>Igualdade de direitos</a:t>
            </a:r>
          </a:p>
          <a:p>
            <a:pPr algn="ctr"/>
            <a:endParaRPr lang="pt-BR" sz="1600" b="1" u="sng" dirty="0">
              <a:solidFill>
                <a:schemeClr val="bg1"/>
              </a:solidFill>
            </a:endParaRPr>
          </a:p>
          <a:p>
            <a:pPr algn="ctr"/>
            <a:r>
              <a:rPr lang="pt-BR" sz="1600" dirty="0"/>
              <a:t>Defesa da igualdade de direitos entre o </a:t>
            </a:r>
            <a:r>
              <a:rPr lang="pt-BR" sz="1600" b="1" dirty="0"/>
              <a:t>trabalhador direto e os terceirizados.</a:t>
            </a:r>
          </a:p>
          <a:p>
            <a:pPr algn="ctr"/>
            <a:r>
              <a:rPr lang="pt-BR" sz="1600" dirty="0"/>
              <a:t>O projeto assegura apenas alguns direitos enquanto o trabalhador estiver prestando serviço a tomadora como alimentação, transporte, atendimento médico ambulatorial.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34873" y="3681653"/>
            <a:ext cx="10081119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u="sng" dirty="0">
                <a:solidFill>
                  <a:schemeClr val="bg1"/>
                </a:solidFill>
              </a:rPr>
              <a:t>Intermediação de Mão de Obra  e subcontratação</a:t>
            </a:r>
          </a:p>
          <a:p>
            <a:pPr algn="ctr"/>
            <a:endParaRPr lang="pt-BR" sz="1600" b="1" u="sng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Proibir a intermediação de mão de obra e a possibilidade de subcontratação.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34873" y="4916283"/>
            <a:ext cx="10081119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u="sng" dirty="0">
                <a:solidFill>
                  <a:schemeClr val="bg1"/>
                </a:solidFill>
              </a:rPr>
              <a:t>Atividade fim e </a:t>
            </a:r>
            <a:r>
              <a:rPr lang="pt-BR" sz="1600" b="1" u="sng" dirty="0" err="1">
                <a:solidFill>
                  <a:schemeClr val="bg1"/>
                </a:solidFill>
              </a:rPr>
              <a:t>Pejotização</a:t>
            </a:r>
            <a:endParaRPr lang="pt-BR" sz="1600" b="1" u="sng" dirty="0">
              <a:solidFill>
                <a:schemeClr val="bg1"/>
              </a:solidFill>
            </a:endParaRPr>
          </a:p>
          <a:p>
            <a:pPr algn="ctr"/>
            <a:endParaRPr lang="pt-BR" sz="1600" b="1" u="sng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Limitação da empresa especializada a desenvolver </a:t>
            </a:r>
            <a:r>
              <a:rPr lang="pt-BR" sz="1600" b="1" dirty="0">
                <a:solidFill>
                  <a:schemeClr val="bg1"/>
                </a:solidFill>
              </a:rPr>
              <a:t>atividade-meio</a:t>
            </a:r>
            <a:r>
              <a:rPr lang="pt-BR" sz="1600" dirty="0">
                <a:solidFill>
                  <a:schemeClr val="bg1"/>
                </a:solidFill>
              </a:rPr>
              <a:t>, proibindo a contratação de empresa jurídica como prestadora de serviço terceirizado que não possua empregados.</a:t>
            </a:r>
          </a:p>
        </p:txBody>
      </p:sp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1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91544" y="692697"/>
            <a:ext cx="6970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TERCEIRIZAÇÃO</a:t>
            </a:r>
          </a:p>
          <a:p>
            <a:endParaRPr lang="pt-BR" dirty="0"/>
          </a:p>
          <a:p>
            <a:endParaRPr lang="pt-BR" dirty="0"/>
          </a:p>
          <a:p>
            <a:endParaRPr lang="pt-BR" b="1" dirty="0"/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28274" y="1018519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PLC 30/2015</a:t>
            </a:r>
            <a:r>
              <a:rPr lang="pt-BR" dirty="0">
                <a:solidFill>
                  <a:schemeClr val="tx2"/>
                </a:solidFill>
              </a:rPr>
              <a:t> </a:t>
            </a:r>
            <a:r>
              <a:rPr lang="pt-BR" dirty="0"/>
              <a:t>(PL 4330/2004)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16218" y="1844824"/>
            <a:ext cx="10081120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u="sng" dirty="0">
                <a:solidFill>
                  <a:schemeClr val="bg1"/>
                </a:solidFill>
              </a:rPr>
              <a:t>Responsabilidade Solidária</a:t>
            </a:r>
          </a:p>
          <a:p>
            <a:pPr algn="ctr"/>
            <a:endParaRPr lang="pt-BR" sz="1600" b="1" u="sng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A bancada empresarial luta pela responsabilidade subsidiária das obrigações trabalhistas, previdenciárias e tributárias.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A </a:t>
            </a:r>
            <a:r>
              <a:rPr lang="pt-BR" sz="1600" b="1" dirty="0">
                <a:solidFill>
                  <a:schemeClr val="bg1"/>
                </a:solidFill>
              </a:rPr>
              <a:t>CNTC </a:t>
            </a:r>
            <a:r>
              <a:rPr lang="pt-BR" sz="1600" dirty="0">
                <a:solidFill>
                  <a:schemeClr val="bg1"/>
                </a:solidFill>
              </a:rPr>
              <a:t>busca manter a responsabilidade solidária conforme texto aprovado pela Câmara dos Deputados.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35360" y="3861048"/>
            <a:ext cx="10009112" cy="10772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u="sng" dirty="0">
                <a:solidFill>
                  <a:schemeClr val="bg1"/>
                </a:solidFill>
              </a:rPr>
              <a:t>Representação Sindical</a:t>
            </a:r>
          </a:p>
          <a:p>
            <a:pPr algn="ctr"/>
            <a:endParaRPr lang="pt-BR" sz="1600" b="1" u="sng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Para evitar a fragmentação da representação sindical, a </a:t>
            </a:r>
            <a:r>
              <a:rPr lang="pt-BR" sz="1600" b="1" dirty="0">
                <a:solidFill>
                  <a:schemeClr val="bg1"/>
                </a:solidFill>
              </a:rPr>
              <a:t>CNTC</a:t>
            </a:r>
            <a:r>
              <a:rPr lang="pt-BR" sz="1600" dirty="0">
                <a:solidFill>
                  <a:schemeClr val="bg1"/>
                </a:solidFill>
              </a:rPr>
              <a:t> defende a remissão ao art. 577 da CLT no qual a representação será de acordo com a agrupamento de categorias profissionais.</a:t>
            </a:r>
          </a:p>
        </p:txBody>
      </p:sp>
      <p:pic>
        <p:nvPicPr>
          <p:cNvPr id="10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521980" y="329752"/>
            <a:ext cx="5720733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50246" y="1844824"/>
            <a:ext cx="7358122" cy="2376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endParaRPr lang="pt-BR" sz="2000" dirty="0"/>
          </a:p>
        </p:txBody>
      </p:sp>
      <p:sp>
        <p:nvSpPr>
          <p:cNvPr id="8" name="Retângulo 7"/>
          <p:cNvSpPr/>
          <p:nvPr/>
        </p:nvSpPr>
        <p:spPr>
          <a:xfrm>
            <a:off x="407368" y="1340768"/>
            <a:ext cx="9721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Ficou para o </a:t>
            </a:r>
            <a:r>
              <a:rPr lang="pt-BR" sz="2400" b="1" dirty="0"/>
              <a:t>segundo semestre de 2017 </a:t>
            </a:r>
            <a:r>
              <a:rPr lang="pt-BR" sz="2400" dirty="0"/>
              <a:t>a apresentação da proposta de reforma a ser encaminhada pelo governo do Presidente Michel Temer, contudo, pelo que foi divulgado até agora pela mídia, </a:t>
            </a:r>
            <a:r>
              <a:rPr lang="pt-BR" sz="2400" b="1" dirty="0"/>
              <a:t>pretende-se deliberar </a:t>
            </a:r>
            <a:r>
              <a:rPr lang="pt-BR" sz="2400" dirty="0"/>
              <a:t>sobre: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</p:txBody>
      </p:sp>
      <p:sp>
        <p:nvSpPr>
          <p:cNvPr id="2" name="Rectangle 1"/>
          <p:cNvSpPr/>
          <p:nvPr/>
        </p:nvSpPr>
        <p:spPr>
          <a:xfrm>
            <a:off x="606735" y="2945997"/>
            <a:ext cx="9289032" cy="50405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Prevalência do Negociado sobre o Legislado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5932" y="3755070"/>
            <a:ext cx="9289032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Jornada Flexível e por Escala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628175" y="4725144"/>
            <a:ext cx="9289032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Novas Modalidades de Contrato limitando direitos</a:t>
            </a:r>
          </a:p>
        </p:txBody>
      </p:sp>
    </p:spTree>
    <p:extLst>
      <p:ext uri="{BB962C8B-B14F-4D97-AF65-F5344CB8AC3E}">
        <p14:creationId xmlns:p14="http://schemas.microsoft.com/office/powerpoint/2010/main" val="8568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3352" y="692697"/>
            <a:ext cx="986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TERCEIRIZAÇÃO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401125"/>
            <a:ext cx="6250124" cy="5108005"/>
          </a:xfrm>
          <a:prstGeom prst="rect">
            <a:avLst/>
          </a:prstGeom>
        </p:spPr>
      </p:pic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07368" y="2348880"/>
            <a:ext cx="10009112" cy="14465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</a:rPr>
              <a:t>A reforma trabalhista promovida pelo  Supremo Tribunal Federal</a:t>
            </a:r>
            <a:endParaRPr lang="pt-BR" dirty="0"/>
          </a:p>
        </p:txBody>
      </p:sp>
      <p:pic>
        <p:nvPicPr>
          <p:cNvPr id="6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3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16632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3352" y="620688"/>
            <a:ext cx="100091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1000" b="1" u="sng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endParaRPr lang="pt-BR" sz="10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endParaRPr lang="pt-BR" sz="10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endParaRPr lang="pt-BR" b="1" dirty="0">
              <a:solidFill>
                <a:srgbClr val="C00000"/>
              </a:solidFill>
            </a:endParaRPr>
          </a:p>
          <a:p>
            <a:pPr algn="just"/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3352" y="844329"/>
            <a:ext cx="9865096" cy="16492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u="sng" dirty="0">
                <a:solidFill>
                  <a:schemeClr val="bg1"/>
                </a:solidFill>
              </a:rPr>
              <a:t>Prevalência do Acordado sobre o Legislado</a:t>
            </a:r>
          </a:p>
          <a:p>
            <a:pPr algn="just"/>
            <a:endParaRPr lang="pt-BR" sz="1000" b="1" dirty="0">
              <a:solidFill>
                <a:schemeClr val="bg1"/>
              </a:solidFill>
            </a:endParaRPr>
          </a:p>
          <a:p>
            <a:pPr algn="just"/>
            <a:r>
              <a:rPr lang="pt-BR" b="1" dirty="0">
                <a:solidFill>
                  <a:schemeClr val="bg1"/>
                </a:solidFill>
              </a:rPr>
              <a:t>Posicionamento do ministro Teori Zavascki</a:t>
            </a:r>
            <a:r>
              <a:rPr lang="pt-BR" dirty="0">
                <a:solidFill>
                  <a:schemeClr val="bg1"/>
                </a:solidFill>
              </a:rPr>
              <a:t>: para que o </a:t>
            </a:r>
            <a:r>
              <a:rPr lang="pt-BR" u="sng" dirty="0">
                <a:solidFill>
                  <a:schemeClr val="bg1"/>
                </a:solidFill>
              </a:rPr>
              <a:t>acordado prevaleça sobre o estabelecido pela Consolidação das Leis do Trabalho</a:t>
            </a:r>
            <a:r>
              <a:rPr lang="pt-BR" dirty="0">
                <a:solidFill>
                  <a:schemeClr val="bg1"/>
                </a:solidFill>
              </a:rPr>
              <a:t> (CLT) em caso de disputa entre </a:t>
            </a:r>
            <a:r>
              <a:rPr lang="pt-BR" u="sng" dirty="0">
                <a:solidFill>
                  <a:schemeClr val="bg1"/>
                </a:solidFill>
              </a:rPr>
              <a:t>sindicato e a Usina Central Olho D’Água, de Pernambuco</a:t>
            </a:r>
            <a:r>
              <a:rPr lang="pt-BR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7733" y="2768549"/>
            <a:ext cx="9865096" cy="16492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u="sng" dirty="0">
                <a:solidFill>
                  <a:schemeClr val="bg1"/>
                </a:solidFill>
              </a:rPr>
              <a:t>Horas de deslocamento casa/trabalho</a:t>
            </a:r>
          </a:p>
          <a:p>
            <a:pPr algn="just"/>
            <a:endParaRPr lang="pt-BR" sz="1000" b="1" u="sng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A decisão </a:t>
            </a:r>
            <a:r>
              <a:rPr lang="pt-BR" b="1" dirty="0">
                <a:solidFill>
                  <a:schemeClr val="bg1"/>
                </a:solidFill>
              </a:rPr>
              <a:t>ministro Teori Zavascki</a:t>
            </a:r>
            <a:r>
              <a:rPr lang="pt-BR" dirty="0">
                <a:solidFill>
                  <a:schemeClr val="bg1"/>
                </a:solidFill>
              </a:rPr>
              <a:t>, tomada na primeira quinzena de setembro, suprimiu o pagamento de horas de deslocamento (</a:t>
            </a:r>
            <a:r>
              <a:rPr lang="pt-BR" i="1" dirty="0">
                <a:solidFill>
                  <a:schemeClr val="bg1"/>
                </a:solidFill>
              </a:rPr>
              <a:t>in itinere</a:t>
            </a:r>
            <a:r>
              <a:rPr lang="pt-BR" dirty="0">
                <a:solidFill>
                  <a:schemeClr val="bg1"/>
                </a:solidFill>
              </a:rPr>
              <a:t>) a trabalhadores da </a:t>
            </a:r>
            <a:r>
              <a:rPr lang="pt-BR" u="sng" dirty="0">
                <a:solidFill>
                  <a:schemeClr val="bg1"/>
                </a:solidFill>
              </a:rPr>
              <a:t>usina de açúcar e álcool</a:t>
            </a:r>
            <a:r>
              <a:rPr lang="pt-BR" dirty="0">
                <a:solidFill>
                  <a:schemeClr val="bg1"/>
                </a:solidFill>
              </a:rPr>
              <a:t>, reformando entendimento do Tribunal Superior do Trabalho (TST).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7733" y="4725144"/>
            <a:ext cx="9865096" cy="16492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pt-BR" b="1" u="sng" dirty="0">
                <a:solidFill>
                  <a:schemeClr val="bg1"/>
                </a:solidFill>
              </a:rPr>
              <a:t>Ultratividade de Acordos e Convenções coletivas</a:t>
            </a:r>
          </a:p>
          <a:p>
            <a:pPr algn="just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</a:rPr>
              <a:t>Ministro Gilmar Mendes concede liminar a fim de suspender todos os processos e efeitos de decisões no âmbito da JT que discutam a aplicação da ultratividade de normas de acordos e de convenções coletivas. (ADPF 323 - Confederação Nacional dos Estabelecimentos de Ensino)</a:t>
            </a:r>
          </a:p>
        </p:txBody>
      </p:sp>
    </p:spTree>
    <p:extLst>
      <p:ext uri="{BB962C8B-B14F-4D97-AF65-F5344CB8AC3E}">
        <p14:creationId xmlns:p14="http://schemas.microsoft.com/office/powerpoint/2010/main" val="10117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16632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3352" y="620688"/>
            <a:ext cx="100091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1000" b="1" u="sng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endParaRPr lang="pt-BR" sz="10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endParaRPr lang="pt-BR" sz="100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endParaRPr lang="pt-BR" b="1" dirty="0">
              <a:solidFill>
                <a:srgbClr val="C00000"/>
              </a:solidFill>
            </a:endParaRPr>
          </a:p>
          <a:p>
            <a:pPr algn="just"/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360" y="1451684"/>
            <a:ext cx="9865096" cy="16492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u="sng" dirty="0">
                <a:solidFill>
                  <a:schemeClr val="bg1"/>
                </a:solidFill>
              </a:rPr>
              <a:t>Renúncia geral de direitos Trabalhistas</a:t>
            </a:r>
          </a:p>
          <a:p>
            <a:pPr algn="just"/>
            <a:endParaRPr lang="pt-BR" sz="1000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Em 2015, em repercussão geral, consideraram válida cláusula que estabelecia </a:t>
            </a:r>
            <a:r>
              <a:rPr lang="pt-BR" b="1" dirty="0">
                <a:solidFill>
                  <a:schemeClr val="bg1"/>
                </a:solidFill>
              </a:rPr>
              <a:t>renúncia geral de direitos trabalhistas </a:t>
            </a:r>
            <a:r>
              <a:rPr lang="pt-BR" dirty="0">
                <a:solidFill>
                  <a:schemeClr val="bg1"/>
                </a:solidFill>
              </a:rPr>
              <a:t>previstos em termo de adesão ao programa de desligamento incentivado (PDI) aberto pelo </a:t>
            </a:r>
            <a:r>
              <a:rPr lang="pt-BR" u="sng" dirty="0">
                <a:solidFill>
                  <a:schemeClr val="bg1"/>
                </a:solidFill>
              </a:rPr>
              <a:t>Banco do Brasil após a incorporação do Banco do Estado de Santa Catarina (Besc).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98893" y="3573016"/>
            <a:ext cx="9865096" cy="16492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u="sng" dirty="0">
                <a:solidFill>
                  <a:schemeClr val="bg1"/>
                </a:solidFill>
              </a:rPr>
              <a:t>Jornada de trabalho de 12/36</a:t>
            </a:r>
          </a:p>
          <a:p>
            <a:pPr algn="just"/>
            <a:endParaRPr lang="pt-BR" sz="1000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Em relação a jornada dos </a:t>
            </a:r>
            <a:r>
              <a:rPr lang="pt-BR" b="1" dirty="0">
                <a:solidFill>
                  <a:schemeClr val="bg1"/>
                </a:solidFill>
              </a:rPr>
              <a:t>bombeiros civis, </a:t>
            </a:r>
            <a:r>
              <a:rPr lang="pt-BR" dirty="0">
                <a:solidFill>
                  <a:schemeClr val="bg1"/>
                </a:solidFill>
              </a:rPr>
              <a:t>os ministros entenderam que a </a:t>
            </a:r>
            <a:r>
              <a:rPr lang="pt-BR" b="1" dirty="0">
                <a:solidFill>
                  <a:schemeClr val="bg1"/>
                </a:solidFill>
              </a:rPr>
              <a:t>jornada especial de 12 horas trabalhadas, seguida por 36 horas de descanso, num total de 36 horas de trabalho semanais,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u="sng" dirty="0">
                <a:solidFill>
                  <a:schemeClr val="bg1"/>
                </a:solidFill>
              </a:rPr>
              <a:t>poderia ser aplicada</a:t>
            </a:r>
            <a:r>
              <a:rPr lang="pt-BR" dirty="0">
                <a:solidFill>
                  <a:schemeClr val="bg1"/>
                </a:solidFill>
              </a:rPr>
              <a:t> e </a:t>
            </a:r>
            <a:r>
              <a:rPr lang="pt-BR" u="sng" dirty="0">
                <a:solidFill>
                  <a:schemeClr val="bg1"/>
                </a:solidFill>
              </a:rPr>
              <a:t>não seria prejudicial </a:t>
            </a:r>
            <a:r>
              <a:rPr lang="pt-BR" dirty="0">
                <a:solidFill>
                  <a:schemeClr val="bg1"/>
                </a:solidFill>
              </a:rPr>
              <a:t>e </a:t>
            </a:r>
            <a:r>
              <a:rPr lang="pt-BR" u="sng" dirty="0">
                <a:solidFill>
                  <a:schemeClr val="bg1"/>
                </a:solidFill>
              </a:rPr>
              <a:t>nem afrontaria a Constituição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119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enFB.com_644179135763438_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392" y="990257"/>
            <a:ext cx="9921984" cy="5036531"/>
          </a:xfrm>
        </p:spPr>
      </p:pic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Desinformação e seus perigos</a:t>
            </a:r>
          </a:p>
        </p:txBody>
      </p:sp>
      <p:sp>
        <p:nvSpPr>
          <p:cNvPr id="7" name="Balão de Fala: Retângulo 6"/>
          <p:cNvSpPr/>
          <p:nvPr/>
        </p:nvSpPr>
        <p:spPr>
          <a:xfrm>
            <a:off x="10497398" y="2936241"/>
            <a:ext cx="1710492" cy="1144564"/>
          </a:xfrm>
          <a:prstGeom prst="wedgeRectCallout">
            <a:avLst>
              <a:gd name="adj1" fmla="val -78965"/>
              <a:gd name="adj2" fmla="val -2438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Rogério </a:t>
            </a:r>
            <a:r>
              <a:rPr lang="pt-BR" b="1" dirty="0" err="1">
                <a:solidFill>
                  <a:schemeClr val="bg1"/>
                </a:solidFill>
              </a:rPr>
              <a:t>Chequer</a:t>
            </a:r>
            <a:r>
              <a:rPr lang="pt-BR" b="1" dirty="0">
                <a:solidFill>
                  <a:schemeClr val="bg1"/>
                </a:solidFill>
              </a:rPr>
              <a:t>, líder do Vem Pra Rua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119336" y="413414"/>
            <a:ext cx="2808312" cy="1800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21 mil visualizações</a:t>
            </a:r>
          </a:p>
        </p:txBody>
      </p:sp>
    </p:spTree>
    <p:extLst>
      <p:ext uri="{BB962C8B-B14F-4D97-AF65-F5344CB8AC3E}">
        <p14:creationId xmlns:p14="http://schemas.microsoft.com/office/powerpoint/2010/main" val="388764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Desinformação e seus perigos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268760"/>
            <a:ext cx="907620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Desinformação e seus perigos</a:t>
            </a:r>
          </a:p>
        </p:txBody>
      </p:sp>
      <p:sp>
        <p:nvSpPr>
          <p:cNvPr id="7" name="Balão de Fala: Retângulo 6"/>
          <p:cNvSpPr/>
          <p:nvPr/>
        </p:nvSpPr>
        <p:spPr>
          <a:xfrm>
            <a:off x="9840416" y="2996952"/>
            <a:ext cx="1710492" cy="1144564"/>
          </a:xfrm>
          <a:prstGeom prst="wedgeRectCallout">
            <a:avLst>
              <a:gd name="adj1" fmla="val -78965"/>
              <a:gd name="adj2" fmla="val -2438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Kim </a:t>
            </a:r>
            <a:r>
              <a:rPr lang="pt-BR" b="1" dirty="0" err="1">
                <a:solidFill>
                  <a:schemeClr val="bg1"/>
                </a:solidFill>
              </a:rPr>
              <a:t>Kataguiri</a:t>
            </a:r>
            <a:r>
              <a:rPr lang="pt-BR" b="1" dirty="0">
                <a:solidFill>
                  <a:schemeClr val="bg1"/>
                </a:solidFill>
              </a:rPr>
              <a:t>, líder do Movimento Brasil Livre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Fala MBKL - IMG_263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3472" y="1245541"/>
            <a:ext cx="7632848" cy="4299793"/>
          </a:xfrm>
        </p:spPr>
      </p:pic>
    </p:spTree>
    <p:extLst>
      <p:ext uri="{BB962C8B-B14F-4D97-AF65-F5344CB8AC3E}">
        <p14:creationId xmlns:p14="http://schemas.microsoft.com/office/powerpoint/2010/main" val="31955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001791" y="329752"/>
            <a:ext cx="4761112" cy="7694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050246" y="1844824"/>
            <a:ext cx="7358122" cy="2376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endParaRPr lang="pt-BR" sz="2000" dirty="0"/>
          </a:p>
        </p:txBody>
      </p:sp>
      <p:sp>
        <p:nvSpPr>
          <p:cNvPr id="8" name="Retângulo 7"/>
          <p:cNvSpPr/>
          <p:nvPr/>
        </p:nvSpPr>
        <p:spPr>
          <a:xfrm>
            <a:off x="263352" y="1340768"/>
            <a:ext cx="10297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Tem sido promovida a partir de vários proposições que tramitam na Câmara dos Deputados e no Senado Federal.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Vejamos algumas a seguir!</a:t>
            </a:r>
          </a:p>
        </p:txBody>
      </p:sp>
      <p:pic>
        <p:nvPicPr>
          <p:cNvPr id="2050" name="Picture 2" descr="Resultado de imagem para sindic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55" y="3152004"/>
            <a:ext cx="5845954" cy="31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4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3352" y="692697"/>
            <a:ext cx="101531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REFORMA SINDICAL</a:t>
            </a:r>
          </a:p>
          <a:p>
            <a:pPr algn="ctr"/>
            <a:r>
              <a:rPr lang="pt-BR" dirty="0">
                <a:hlinkClick r:id="rId2"/>
              </a:rPr>
              <a:t>PL 6706/2009</a:t>
            </a:r>
            <a:endParaRPr lang="pt-BR" dirty="0"/>
          </a:p>
          <a:p>
            <a:endParaRPr lang="pt-BR" dirty="0"/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AUTOR: </a:t>
            </a:r>
            <a:r>
              <a:rPr lang="pt-BR" dirty="0"/>
              <a:t>Senador Paulo Paim (PT-RS)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Proíbe a dispensa do empregado sindicalizado ou associado, a partir do momento de registro de sua candidatura a cargo de direção ou membro do Conselho Fiscal.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SITUAÇÃO: </a:t>
            </a:r>
            <a:r>
              <a:rPr lang="pt-BR" dirty="0"/>
              <a:t>aguarda Parecer do relator, Dep. Lucas </a:t>
            </a:r>
            <a:r>
              <a:rPr lang="pt-BR" dirty="0" err="1"/>
              <a:t>Vergilio</a:t>
            </a:r>
            <a:r>
              <a:rPr lang="pt-BR" dirty="0"/>
              <a:t> (SD-GO), na CTASP.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711624" y="4365105"/>
            <a:ext cx="5490308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Tramita com + 45 apensados que tratam de </a:t>
            </a:r>
            <a:r>
              <a:rPr lang="pt-BR" b="1" dirty="0">
                <a:solidFill>
                  <a:schemeClr val="bg1"/>
                </a:solidFill>
              </a:rPr>
              <a:t>estabilidade do dirigente sindical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b="1" dirty="0">
                <a:solidFill>
                  <a:schemeClr val="bg1"/>
                </a:solidFill>
              </a:rPr>
              <a:t>eleições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b="1" dirty="0">
                <a:solidFill>
                  <a:schemeClr val="bg1"/>
                </a:solidFill>
              </a:rPr>
              <a:t>intervenção do Ministério Público no registro da entidade sindical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b="1" dirty="0">
                <a:solidFill>
                  <a:schemeClr val="bg1"/>
                </a:solidFill>
              </a:rPr>
              <a:t>contribuição sindical facultativa</a:t>
            </a:r>
            <a:r>
              <a:rPr lang="pt-BR" dirty="0">
                <a:solidFill>
                  <a:schemeClr val="bg1"/>
                </a:solidFill>
              </a:rPr>
              <a:t>, entre outros assuntos.</a:t>
            </a:r>
          </a:p>
        </p:txBody>
      </p:sp>
      <p:pic>
        <p:nvPicPr>
          <p:cNvPr id="8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8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91544" y="692697"/>
            <a:ext cx="69702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REFORMA SINDICAL</a:t>
            </a:r>
          </a:p>
          <a:p>
            <a:pPr algn="ctr"/>
            <a:r>
              <a:rPr lang="pt-BR" dirty="0">
                <a:hlinkClick r:id="rId2"/>
              </a:rPr>
              <a:t>PL 6706/2009</a:t>
            </a:r>
            <a:endParaRPr lang="pt-BR" dirty="0"/>
          </a:p>
          <a:p>
            <a:endParaRPr lang="pt-BR" dirty="0"/>
          </a:p>
          <a:p>
            <a:endParaRPr lang="pt-BR" b="1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35360" y="1560373"/>
            <a:ext cx="10009112" cy="10772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PL 7247/2010 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AUTOR:  </a:t>
            </a:r>
            <a:r>
              <a:rPr lang="pt-BR" sz="1600" dirty="0">
                <a:solidFill>
                  <a:schemeClr val="bg1"/>
                </a:solidFill>
              </a:rPr>
              <a:t>Dep. Augusto Carvalho (SD-DF)</a:t>
            </a:r>
          </a:p>
          <a:p>
            <a:pPr algn="ctr"/>
            <a:endParaRPr lang="pt-BR" sz="1600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Torna a contribuição sindical facultativa e recolhida apenas pelos sindicalizados.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05919" y="3505267"/>
            <a:ext cx="10009111" cy="25545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PL 4430/2008 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AUTORES:</a:t>
            </a:r>
            <a:r>
              <a:rPr lang="pt-BR" sz="1600" dirty="0">
                <a:solidFill>
                  <a:schemeClr val="bg1"/>
                </a:solidFill>
              </a:rPr>
              <a:t> Deps. Tarcísio Zimmermann (PT-RS) e Eudes Xavier (PT-CE) 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Proposição resultante do Fórum Nacional do Trabalho do início do governo Lula</a:t>
            </a:r>
          </a:p>
          <a:p>
            <a:pPr algn="ctr"/>
            <a:endParaRPr lang="pt-BR" sz="1600" dirty="0">
              <a:solidFill>
                <a:schemeClr val="bg1"/>
              </a:solidFill>
            </a:endParaRPr>
          </a:p>
          <a:p>
            <a:pPr marL="128588" indent="-128588" algn="ctr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</a:rPr>
              <a:t>Extingue contribuição sindical obrigatória transformando-a em facultativa cujo favor será fixado em Assembleia Geral dos sindicalizados;</a:t>
            </a:r>
          </a:p>
          <a:p>
            <a:pPr marL="128588" indent="-128588" algn="ctr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</a:rPr>
              <a:t>Tem regra de transição de 3 anos de convivência dos dois sistemas, cabendo a cada sindicato, em Assembleia Geral, definir sua adesão ao novo sistema. Depois de adotá-lo, o sindicato não poderá mais se valer do anterior imposto sindical;</a:t>
            </a:r>
          </a:p>
          <a:p>
            <a:pPr marL="128588" indent="-128588" algn="ctr"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bg1"/>
                </a:solidFill>
              </a:rPr>
              <a:t>Pluralidade Sindical - acaba com a unicidade sindical e viabiliza a fragmentação da organização sindical.</a:t>
            </a:r>
          </a:p>
        </p:txBody>
      </p:sp>
      <p:pic>
        <p:nvPicPr>
          <p:cNvPr id="8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7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96238" y="692696"/>
            <a:ext cx="9721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NEGOCIADO x LEGISLADO</a:t>
            </a:r>
          </a:p>
          <a:p>
            <a:endParaRPr lang="pt-BR" dirty="0"/>
          </a:p>
          <a:p>
            <a:r>
              <a:rPr lang="pt-BR" sz="2400" dirty="0"/>
              <a:t>Flexibilização da CLT e a valorização das </a:t>
            </a:r>
            <a:r>
              <a:rPr lang="pt-BR" sz="2400" u="sng" dirty="0"/>
              <a:t>convenções e acordos coletivos </a:t>
            </a:r>
            <a:r>
              <a:rPr lang="pt-BR" sz="2400" dirty="0"/>
              <a:t>das categoria </a:t>
            </a:r>
            <a:r>
              <a:rPr lang="pt-BR" sz="2400" b="1" dirty="0"/>
              <a:t>se não contrariar a Constituição Federal</a:t>
            </a:r>
            <a:r>
              <a:rPr lang="pt-BR" sz="2400" dirty="0"/>
              <a:t>, contudo alguns desses direitos </a:t>
            </a:r>
            <a:r>
              <a:rPr lang="pt-BR" sz="2400" b="1" dirty="0"/>
              <a:t>já estão sendo flexibilizados</a:t>
            </a:r>
            <a:r>
              <a:rPr lang="pt-BR" sz="2400" dirty="0"/>
              <a:t>, vejamos alguns exemplos: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687" y="4057536"/>
            <a:ext cx="10225136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repouso semanal remunerado, preferencialmente aos domingos (art.7, XV) = MP. 388/2007</a:t>
            </a:r>
          </a:p>
          <a:p>
            <a:pPr algn="ctr"/>
            <a:r>
              <a:rPr lang="pt-BR" dirty="0"/>
              <a:t> convertida na Lei 11.603/2007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687" y="5013180"/>
            <a:ext cx="10225136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Jornada de Trabalho de 8</a:t>
            </a:r>
            <a:r>
              <a:rPr lang="pt-BR" b="1" dirty="0"/>
              <a:t> horas diárias </a:t>
            </a:r>
            <a:r>
              <a:rPr lang="pt-BR" dirty="0"/>
              <a:t>e </a:t>
            </a:r>
            <a:r>
              <a:rPr lang="pt-BR" b="1" dirty="0"/>
              <a:t>44 semanais (art. 7,</a:t>
            </a:r>
            <a:r>
              <a:rPr lang="pt-BR" dirty="0"/>
              <a:t> XIII) = Banco de Horas </a:t>
            </a:r>
          </a:p>
          <a:p>
            <a:pPr algn="ctr"/>
            <a:r>
              <a:rPr lang="pt-BR" dirty="0"/>
              <a:t>art. 59 CLT = Lei 9.601/1998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9687" y="3101892"/>
            <a:ext cx="10225136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irredutibilidade do salário </a:t>
            </a:r>
            <a:r>
              <a:rPr lang="pt-BR" dirty="0"/>
              <a:t>(art. 7, VI) = MP. 680/2015 (Redução de jornada c/redução salarial)</a:t>
            </a:r>
          </a:p>
          <a:p>
            <a:pPr algn="ctr"/>
            <a:r>
              <a:rPr lang="pt-BR" dirty="0"/>
              <a:t>Convertida na Lei 13.189/2015</a:t>
            </a:r>
          </a:p>
        </p:txBody>
      </p:sp>
    </p:spTree>
    <p:extLst>
      <p:ext uri="{BB962C8B-B14F-4D97-AF65-F5344CB8AC3E}">
        <p14:creationId xmlns:p14="http://schemas.microsoft.com/office/powerpoint/2010/main" val="144111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91544" y="692696"/>
            <a:ext cx="69702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REFORMA SINDICAL</a:t>
            </a:r>
          </a:p>
          <a:p>
            <a:pPr algn="ctr"/>
            <a:r>
              <a:rPr lang="pt-BR" dirty="0">
                <a:hlinkClick r:id="rId2"/>
              </a:rPr>
              <a:t>PL 6706/2009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35360" y="1677582"/>
            <a:ext cx="10081119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PL 4797/2012 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AUTOR:  </a:t>
            </a:r>
            <a:r>
              <a:rPr lang="pt-BR" sz="1600" dirty="0">
                <a:solidFill>
                  <a:schemeClr val="bg1"/>
                </a:solidFill>
              </a:rPr>
              <a:t>Dep. Wellington Fagundes  (PR-MT)</a:t>
            </a:r>
          </a:p>
          <a:p>
            <a:pPr algn="ctr"/>
            <a:endParaRPr lang="pt-BR" sz="1600" b="1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Será a contribuição sindical obrigatória </a:t>
            </a:r>
            <a:r>
              <a:rPr lang="pt-BR" sz="1600" u="sng" dirty="0">
                <a:solidFill>
                  <a:schemeClr val="bg1"/>
                </a:solidFill>
              </a:rPr>
              <a:t>apenas para os associados ao sindicato</a:t>
            </a:r>
            <a:r>
              <a:rPr lang="pt-BR" sz="1600" dirty="0">
                <a:solidFill>
                  <a:schemeClr val="bg1"/>
                </a:solidFill>
              </a:rPr>
              <a:t>, pagas e recolhidas na forma estabelecida pela Assembleia Geral.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35360" y="3237367"/>
            <a:ext cx="10081119" cy="10772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PL 870/2016 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AUTOR:  </a:t>
            </a:r>
            <a:r>
              <a:rPr lang="pt-BR" sz="1600" dirty="0">
                <a:solidFill>
                  <a:schemeClr val="bg1"/>
                </a:solidFill>
              </a:rPr>
              <a:t>dep. Rogério Peninha Mendonça (PMDB-SC)</a:t>
            </a:r>
          </a:p>
          <a:p>
            <a:pPr algn="ctr"/>
            <a:endParaRPr lang="pt-BR" sz="1600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Revoga o Capítulo III do Título V da CLT que trata da contribuição sindical, o que levaria a sua extinção.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07368" y="4797153"/>
            <a:ext cx="10009111" cy="10772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PL 5244/2016 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AUTOR: </a:t>
            </a:r>
            <a:r>
              <a:rPr lang="pt-BR" sz="1600" dirty="0">
                <a:solidFill>
                  <a:schemeClr val="bg1"/>
                </a:solidFill>
              </a:rPr>
              <a:t>Dep. Renato Molling (PP-RS) </a:t>
            </a:r>
          </a:p>
          <a:p>
            <a:pPr algn="ctr"/>
            <a:endParaRPr lang="pt-BR" sz="1600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Extingue contribuição sindical obrigatória por meio da revogação do Capítulo III do Título V da CLT (</a:t>
            </a:r>
            <a:r>
              <a:rPr lang="pt-BR" sz="1600" dirty="0" err="1">
                <a:solidFill>
                  <a:schemeClr val="bg1"/>
                </a:solidFill>
              </a:rPr>
              <a:t>arts</a:t>
            </a:r>
            <a:r>
              <a:rPr lang="pt-BR" sz="1600" dirty="0">
                <a:solidFill>
                  <a:schemeClr val="bg1"/>
                </a:solidFill>
              </a:rPr>
              <a:t>. 578 a 610).</a:t>
            </a:r>
          </a:p>
        </p:txBody>
      </p:sp>
      <p:pic>
        <p:nvPicPr>
          <p:cNvPr id="10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7368" y="692697"/>
            <a:ext cx="10009112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CONTRIBUIÇÃO ASSISTENCIAL</a:t>
            </a:r>
          </a:p>
          <a:p>
            <a:pPr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 6708/2009</a:t>
            </a:r>
            <a:r>
              <a:rPr lang="pt-BR" dirty="0">
                <a:solidFill>
                  <a:schemeClr val="tx2"/>
                </a:solidFill>
              </a:rPr>
              <a:t> </a:t>
            </a:r>
          </a:p>
          <a:p>
            <a:endParaRPr lang="pt-BR" dirty="0"/>
          </a:p>
          <a:p>
            <a:endParaRPr lang="pt-BR" dirty="0"/>
          </a:p>
          <a:p>
            <a:pPr algn="just"/>
            <a:r>
              <a:rPr lang="pt-BR" b="1" dirty="0"/>
              <a:t>AUTOR: </a:t>
            </a:r>
            <a:r>
              <a:rPr lang="pt-BR" dirty="0"/>
              <a:t>Senador Paulo Paim (PT-RS) 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Regulamenta a Contribuição Assistencial destinada ao financiamento da negociação coletiva e de outras atividades sindicais, de modo que será descontada compulsoriamente de todos os trabalhadores integrantes da respectiva categoria profissional, sindicalizados ou não.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b="1" dirty="0"/>
              <a:t>SITUAÇÃO: </a:t>
            </a:r>
            <a:r>
              <a:rPr lang="pt-BR" dirty="0"/>
              <a:t>aguarda Parecer do relator, Dep. Lucas </a:t>
            </a:r>
            <a:r>
              <a:rPr lang="pt-BR" dirty="0" err="1"/>
              <a:t>Vergilio</a:t>
            </a:r>
            <a:r>
              <a:rPr lang="pt-BR" dirty="0"/>
              <a:t> (SD-GO), na CTASP.</a:t>
            </a:r>
          </a:p>
          <a:p>
            <a:endParaRPr lang="pt-BR" dirty="0"/>
          </a:p>
          <a:p>
            <a:pPr algn="ctr"/>
            <a:r>
              <a:rPr lang="pt-BR" sz="2400" b="1" dirty="0">
                <a:solidFill>
                  <a:srgbClr val="FF0000"/>
                </a:solidFill>
              </a:rPr>
              <a:t>Tramita apensado ao PL 6706/2009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6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3352" y="692696"/>
            <a:ext cx="9937104" cy="696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FINANCIAMENTO DA ATIVIDADE SINDICAL</a:t>
            </a:r>
          </a:p>
          <a:p>
            <a:pPr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 5795/2016</a:t>
            </a:r>
            <a:endParaRPr lang="pt-BR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endParaRPr lang="pt-BR" dirty="0">
              <a:solidFill>
                <a:schemeClr val="tx2"/>
              </a:solidFill>
            </a:endParaRPr>
          </a:p>
          <a:p>
            <a:pPr algn="just">
              <a:spcBef>
                <a:spcPct val="20000"/>
              </a:spcBef>
            </a:pPr>
            <a:r>
              <a:rPr lang="pt-BR" b="1" dirty="0"/>
              <a:t>AUTOR: </a:t>
            </a:r>
            <a:r>
              <a:rPr lang="pt-BR" dirty="0"/>
              <a:t>Comissão Especial sobre o Financiamento da Atividade Sindical – Dep. Bebeto (PSB-BA)</a:t>
            </a:r>
          </a:p>
          <a:p>
            <a:pPr algn="just">
              <a:spcBef>
                <a:spcPct val="20000"/>
              </a:spcBef>
            </a:pPr>
            <a:endParaRPr lang="pt-BR" dirty="0"/>
          </a:p>
          <a:p>
            <a:pPr algn="just">
              <a:spcBef>
                <a:spcPct val="20000"/>
              </a:spcBef>
            </a:pPr>
            <a:r>
              <a:rPr lang="pt-BR" dirty="0"/>
              <a:t>Altera os artigos 529, 530, 548, 580 e 592 da CLT, acrescentando-lhe o art. 549-A e um Capítulo III-A; altera o art. 92 da Lei nº 8.112, de 11 de dezembro de 1990, e revoga os §§ 1º, 2º e 3º do art. 4º do Decreto-lei nº 1.166, de 15 de abril de 1971, e o art. 7° da Lei n° 11.648, de 31 de março de 2008, para dispor sobre a contribuição negocial e dá outras providências.</a:t>
            </a:r>
          </a:p>
          <a:p>
            <a:pPr algn="just">
              <a:spcBef>
                <a:spcPct val="20000"/>
              </a:spcBef>
            </a:pPr>
            <a:endParaRPr lang="pt-BR" dirty="0"/>
          </a:p>
          <a:p>
            <a:pPr algn="just">
              <a:spcBef>
                <a:spcPct val="20000"/>
              </a:spcBef>
            </a:pPr>
            <a:endParaRPr lang="pt-BR" dirty="0"/>
          </a:p>
          <a:p>
            <a:pPr algn="just">
              <a:spcBef>
                <a:spcPct val="20000"/>
              </a:spcBef>
            </a:pPr>
            <a:endParaRPr lang="pt-BR" dirty="0"/>
          </a:p>
          <a:p>
            <a:pPr algn="just">
              <a:spcBef>
                <a:spcPct val="20000"/>
              </a:spcBef>
            </a:pPr>
            <a:r>
              <a:rPr lang="pt-BR" b="1" dirty="0"/>
              <a:t>SITUAÇÃO: </a:t>
            </a:r>
            <a:r>
              <a:rPr lang="pt-BR" dirty="0"/>
              <a:t>aguarda Parecer do relator, Dep. Lucas </a:t>
            </a:r>
            <a:r>
              <a:rPr lang="pt-BR" dirty="0" err="1"/>
              <a:t>Vergilio</a:t>
            </a:r>
            <a:r>
              <a:rPr lang="pt-BR" dirty="0"/>
              <a:t> (SD-GO), na CTASP.</a:t>
            </a:r>
          </a:p>
          <a:p>
            <a:pPr>
              <a:spcBef>
                <a:spcPct val="20000"/>
              </a:spcBef>
            </a:pPr>
            <a:endParaRPr lang="pt-BR" dirty="0"/>
          </a:p>
          <a:p>
            <a:pPr algn="ctr">
              <a:spcBef>
                <a:spcPct val="20000"/>
              </a:spcBef>
            </a:pPr>
            <a:r>
              <a:rPr lang="pt-BR" sz="2400" b="1" dirty="0">
                <a:solidFill>
                  <a:srgbClr val="FF0000"/>
                </a:solidFill>
              </a:rPr>
              <a:t>Tramita apensado ao PL 6706/2009</a:t>
            </a:r>
          </a:p>
          <a:p>
            <a:pPr>
              <a:spcBef>
                <a:spcPct val="20000"/>
              </a:spcBef>
            </a:pPr>
            <a:endParaRPr lang="pt-BR" dirty="0">
              <a:solidFill>
                <a:schemeClr val="tx2"/>
              </a:solidFill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8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1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31492" y="62842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91544" y="553223"/>
            <a:ext cx="6970204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FINANCIAMENTO DA ATIVIDADE SINDICAL</a:t>
            </a:r>
          </a:p>
          <a:p>
            <a:pPr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 5795/2016</a:t>
            </a:r>
            <a:endParaRPr lang="pt-BR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pt-BR" sz="2400" b="1" dirty="0"/>
              <a:t>O QUE MUDA?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28937" y="3068960"/>
            <a:ext cx="10009112" cy="14157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Contribuição Negocial</a:t>
            </a:r>
          </a:p>
          <a:p>
            <a:pPr algn="ctr"/>
            <a:endParaRPr lang="pt-BR" sz="600" b="1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Não dará garantia de sua cobrança como a sindical em caso de divergência na Negociação Coletiva = Dirigentes sindicais ficarão reféns ao Capital. (</a:t>
            </a:r>
            <a:r>
              <a:rPr lang="pt-BR" sz="1600" b="1" dirty="0">
                <a:solidFill>
                  <a:schemeClr val="bg1"/>
                </a:solidFill>
              </a:rPr>
              <a:t>Dissídio Coletivo</a:t>
            </a:r>
            <a:r>
              <a:rPr lang="pt-BR" sz="1600" dirty="0">
                <a:solidFill>
                  <a:schemeClr val="bg1"/>
                </a:solidFill>
              </a:rPr>
              <a:t>)</a:t>
            </a:r>
            <a:endParaRPr lang="pt-BR" sz="1400" b="1" dirty="0">
              <a:solidFill>
                <a:schemeClr val="bg1"/>
              </a:solidFill>
            </a:endParaRPr>
          </a:p>
          <a:p>
            <a:pPr algn="ctr"/>
            <a:endParaRPr lang="pt-BR" sz="1600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A quem interessa o enfraquecimento do movimento sindical laboral? </a:t>
            </a:r>
          </a:p>
        </p:txBody>
      </p:sp>
      <p:pic>
        <p:nvPicPr>
          <p:cNvPr id="10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328937" y="1757646"/>
            <a:ext cx="10009112" cy="10772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Contribuição Sindical e Negocial = mesma destinação</a:t>
            </a:r>
          </a:p>
          <a:p>
            <a:pPr algn="ctr"/>
            <a:endParaRPr lang="pt-BR" sz="1600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Para o custeio das </a:t>
            </a:r>
            <a:r>
              <a:rPr lang="pt-BR" sz="1600" b="1" dirty="0">
                <a:solidFill>
                  <a:schemeClr val="bg1"/>
                </a:solidFill>
              </a:rPr>
              <a:t>atividades de representação </a:t>
            </a:r>
            <a:r>
              <a:rPr lang="pt-BR" sz="1600" dirty="0">
                <a:solidFill>
                  <a:schemeClr val="bg1"/>
                </a:solidFill>
              </a:rPr>
              <a:t>e do </a:t>
            </a:r>
            <a:r>
              <a:rPr lang="pt-BR" sz="1600" b="1" dirty="0">
                <a:solidFill>
                  <a:schemeClr val="bg1"/>
                </a:solidFill>
              </a:rPr>
              <a:t>custeio das despesas sociais e assistenciais.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{</a:t>
            </a:r>
            <a:r>
              <a:rPr lang="pt-BR" sz="1600" dirty="0">
                <a:solidFill>
                  <a:schemeClr val="bg1"/>
                </a:solidFill>
              </a:rPr>
              <a:t>Bitributação + Quebra da Imunidade Tributária  (atendimento médico, clube de lazer, centro de formação)}</a:t>
            </a:r>
          </a:p>
        </p:txBody>
      </p:sp>
      <p:sp>
        <p:nvSpPr>
          <p:cNvPr id="7" name="CaixaDeTexto 14"/>
          <p:cNvSpPr txBox="1"/>
          <p:nvPr/>
        </p:nvSpPr>
        <p:spPr>
          <a:xfrm>
            <a:off x="328937" y="4718828"/>
            <a:ext cx="10009112" cy="16004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Contribuição Negocial Compulsória</a:t>
            </a:r>
          </a:p>
          <a:p>
            <a:pPr algn="ctr"/>
            <a:endParaRPr lang="pt-BR" sz="600" dirty="0">
              <a:solidFill>
                <a:schemeClr val="bg1"/>
              </a:solidFill>
            </a:endParaRPr>
          </a:p>
          <a:p>
            <a:pPr algn="ctr"/>
            <a:r>
              <a:rPr lang="pt-BR" sz="1600" dirty="0"/>
              <a:t>Será descontadas de todos membros de categoria profissional e econômica.</a:t>
            </a:r>
          </a:p>
          <a:p>
            <a:pPr algn="ctr"/>
            <a:endParaRPr lang="pt-BR" sz="600" b="1" dirty="0"/>
          </a:p>
          <a:p>
            <a:pPr algn="ctr"/>
            <a:r>
              <a:rPr lang="pt-BR" sz="1600" b="1" dirty="0"/>
              <a:t>Valor</a:t>
            </a:r>
          </a:p>
          <a:p>
            <a:pPr algn="ctr"/>
            <a:endParaRPr lang="pt-BR" sz="600" b="1" dirty="0"/>
          </a:p>
          <a:p>
            <a:pPr algn="ctr"/>
            <a:r>
              <a:rPr lang="pt-BR" sz="1600" dirty="0"/>
              <a:t>Não poderá ultrapassar a 1% da remuneração bruta do trabalhador ou até 3 vezes o valor da contribuição sindical para a categoria profissional. </a:t>
            </a:r>
            <a:r>
              <a:rPr lang="pt-BR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(Provável desrespeito ao princípio do espelhamento/paridade laboral e patronal)</a:t>
            </a:r>
            <a:endParaRPr lang="pt-BR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731492" y="91428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991544" y="558043"/>
            <a:ext cx="697020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FINANCIAMENTO DA ATIVIDADE SINDICAL</a:t>
            </a:r>
          </a:p>
          <a:p>
            <a:pPr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 5795/2016</a:t>
            </a:r>
            <a:endParaRPr lang="pt-BR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endParaRPr lang="pt-BR" sz="600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pt-BR" sz="2400" b="1" dirty="0"/>
              <a:t>O QUE MUDA?</a:t>
            </a:r>
          </a:p>
        </p:txBody>
      </p:sp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32638" y="2047285"/>
            <a:ext cx="10081120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Rateio da Contribuição Negocial</a:t>
            </a:r>
          </a:p>
        </p:txBody>
      </p:sp>
      <p:sp>
        <p:nvSpPr>
          <p:cNvPr id="10" name="CaixaDeTexto 10"/>
          <p:cNvSpPr txBox="1"/>
          <p:nvPr/>
        </p:nvSpPr>
        <p:spPr>
          <a:xfrm>
            <a:off x="232638" y="2736502"/>
            <a:ext cx="1008112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u="sng" dirty="0">
                <a:solidFill>
                  <a:schemeClr val="bg1"/>
                </a:solidFill>
              </a:rPr>
              <a:t>Sindicatos Patronais</a:t>
            </a:r>
          </a:p>
          <a:p>
            <a:pPr algn="ctr"/>
            <a:endParaRPr lang="pt-BR" sz="1400" dirty="0">
              <a:solidFill>
                <a:schemeClr val="bg1"/>
              </a:solidFill>
            </a:endParaRP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85,5% </a:t>
            </a:r>
            <a:r>
              <a:rPr lang="pt-BR" sz="1400" dirty="0">
                <a:solidFill>
                  <a:schemeClr val="bg1"/>
                </a:solidFill>
              </a:rPr>
              <a:t>para o Sindicato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5% para a Confederação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7% para a Federação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2,5% para o Conselho Nacional de Autorregulamentação Sindical</a:t>
            </a:r>
          </a:p>
        </p:txBody>
      </p:sp>
      <p:sp>
        <p:nvSpPr>
          <p:cNvPr id="14" name="CaixaDeTexto 10"/>
          <p:cNvSpPr txBox="1"/>
          <p:nvPr/>
        </p:nvSpPr>
        <p:spPr>
          <a:xfrm>
            <a:off x="232638" y="4424549"/>
            <a:ext cx="10081120" cy="160043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u="sng" dirty="0">
                <a:solidFill>
                  <a:schemeClr val="bg1"/>
                </a:solidFill>
              </a:rPr>
              <a:t>Sindicatos dos Trabalhadores</a:t>
            </a:r>
          </a:p>
          <a:p>
            <a:pPr algn="ctr"/>
            <a:endParaRPr lang="pt-BR" sz="1400" dirty="0">
              <a:solidFill>
                <a:schemeClr val="bg1"/>
              </a:solidFill>
            </a:endParaRP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80% </a:t>
            </a:r>
            <a:r>
              <a:rPr lang="pt-BR" sz="1400" dirty="0">
                <a:solidFill>
                  <a:schemeClr val="bg1"/>
                </a:solidFill>
              </a:rPr>
              <a:t>para o Sindicato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5% para a Confederação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7% para a Federação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2,5% para o Conselho Nacional de Autorregulamentação Sindical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0,5% para o Dieese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855" y="-4509211"/>
            <a:ext cx="109728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72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35360" y="1916832"/>
            <a:ext cx="10009112" cy="184665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Assembleia Geral – Contribuição Negocial</a:t>
            </a:r>
          </a:p>
          <a:p>
            <a:pPr algn="ctr"/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600" dirty="0"/>
              <a:t>Assembleias </a:t>
            </a:r>
            <a:r>
              <a:rPr lang="pt-BR" sz="1600" b="1" dirty="0"/>
              <a:t>presenciais</a:t>
            </a:r>
            <a:r>
              <a:rPr lang="pt-BR" sz="1600" dirty="0"/>
              <a:t> deverão ser realizadas na base de representação das respectivas entidades sindicais, convocada com, no mínimo, </a:t>
            </a:r>
            <a:r>
              <a:rPr lang="pt-BR" sz="1600" b="1" dirty="0"/>
              <a:t>7</a:t>
            </a:r>
            <a:r>
              <a:rPr lang="pt-BR" sz="1600" dirty="0"/>
              <a:t> dias de antecedência</a:t>
            </a:r>
          </a:p>
          <a:p>
            <a:pPr algn="ctr"/>
            <a:endParaRPr lang="pt-BR" sz="1600" dirty="0">
              <a:solidFill>
                <a:schemeClr val="bg1"/>
              </a:solidFill>
            </a:endParaRPr>
          </a:p>
          <a:p>
            <a:pPr algn="ctr"/>
            <a:r>
              <a:rPr lang="pt-BR" sz="1600" dirty="0"/>
              <a:t>Na prática o sindicato nacional, estadual ou com base em vários municípios terá que realizar assembleias presenciais em todas as municipalidades = inexecutável.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731492" y="100022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991544" y="692697"/>
            <a:ext cx="697020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FINANCIAMENTO DA ATIVIDADE SINDICAL</a:t>
            </a:r>
          </a:p>
          <a:p>
            <a:pPr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 5795/2016</a:t>
            </a:r>
            <a:endParaRPr lang="pt-BR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pt-BR" sz="2400" b="1" dirty="0"/>
              <a:t>O QUE MUDA?</a:t>
            </a:r>
          </a:p>
          <a:p>
            <a:endParaRPr lang="pt-BR" dirty="0"/>
          </a:p>
        </p:txBody>
      </p:sp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67207" y="4018130"/>
            <a:ext cx="10081120" cy="150810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Direito de Oposição</a:t>
            </a:r>
          </a:p>
          <a:p>
            <a:pPr algn="ctr"/>
            <a:endParaRPr lang="pt-BR" sz="600" dirty="0">
              <a:solidFill>
                <a:schemeClr val="bg1"/>
              </a:solidFill>
            </a:endParaRPr>
          </a:p>
          <a:p>
            <a:pPr algn="ctr"/>
            <a:r>
              <a:rPr lang="pt-BR" sz="1600" b="1" dirty="0"/>
              <a:t>Redação muito aberta </a:t>
            </a:r>
            <a:r>
              <a:rPr lang="pt-BR" sz="1600" dirty="0"/>
              <a:t>quanto à possibilidade de por qualquer motivo o trabalhador não comparecer a assembleia, e oferecer oposição.</a:t>
            </a:r>
          </a:p>
          <a:p>
            <a:pPr algn="ctr"/>
            <a:endParaRPr lang="pt-BR" sz="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pt-BR" sz="1600" dirty="0"/>
              <a:t>O legislador deve incentivar o comparecimento do trabalhador as assembleias gerais e não </a:t>
            </a:r>
            <a:r>
              <a:rPr lang="pt-BR" sz="1600" b="1" dirty="0"/>
              <a:t>estimular ausência, </a:t>
            </a:r>
            <a:r>
              <a:rPr lang="pt-BR" sz="1600" dirty="0"/>
              <a:t>assim o direito de oposição deve ser exercido na Assembleia.</a:t>
            </a:r>
            <a:endParaRPr lang="pt-BR" sz="1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31492" y="67220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91544" y="498107"/>
            <a:ext cx="6970204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FINANCIAMENTO DA ATIVIDADE SINDICAL</a:t>
            </a:r>
          </a:p>
          <a:p>
            <a:pPr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 5795/2016</a:t>
            </a:r>
            <a:endParaRPr lang="pt-BR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endParaRPr lang="pt-BR" sz="600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pt-BR" sz="2400" b="1" dirty="0"/>
              <a:t>O QUE MUDA?</a:t>
            </a:r>
          </a:p>
          <a:p>
            <a:endParaRPr lang="pt-BR" sz="6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35360" y="2123167"/>
            <a:ext cx="9975936" cy="9233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Criação do </a:t>
            </a:r>
            <a:r>
              <a:rPr lang="pt-BR" sz="1600" b="1" dirty="0">
                <a:solidFill>
                  <a:schemeClr val="bg1"/>
                </a:solidFill>
              </a:rPr>
              <a:t>Conselho Nacional de Autorregulação Sindical</a:t>
            </a:r>
            <a:r>
              <a:rPr lang="pt-BR" sz="1600" dirty="0">
                <a:solidFill>
                  <a:schemeClr val="bg1"/>
                </a:solidFill>
              </a:rPr>
              <a:t>, destinado a fixar parâmetros mínimos de organização sindical e composto por representantes de empregados e patrões. </a:t>
            </a:r>
          </a:p>
          <a:p>
            <a:pPr algn="ctr"/>
            <a:endParaRPr lang="pt-BR" sz="600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Das 9 vagas da câmara dos trabalhadores, </a:t>
            </a:r>
            <a:r>
              <a:rPr lang="pt-BR" sz="1600" b="1" dirty="0">
                <a:solidFill>
                  <a:schemeClr val="bg1"/>
                </a:solidFill>
              </a:rPr>
              <a:t>6 são destinadas às Centrais Sindicais </a:t>
            </a:r>
            <a:r>
              <a:rPr lang="pt-BR" sz="1600" dirty="0">
                <a:solidFill>
                  <a:schemeClr val="bg1"/>
                </a:solidFill>
              </a:rPr>
              <a:t>e </a:t>
            </a:r>
            <a:r>
              <a:rPr lang="pt-BR" sz="1600" u="sng" dirty="0">
                <a:solidFill>
                  <a:schemeClr val="bg1"/>
                </a:solidFill>
              </a:rPr>
              <a:t>3 às Confederações.</a:t>
            </a:r>
            <a:endParaRPr lang="pt-BR" sz="1400" u="sng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67207" y="4018130"/>
            <a:ext cx="10081120" cy="141577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Interrupção do recolhimento da Contribuição Negocial</a:t>
            </a:r>
          </a:p>
          <a:p>
            <a:pPr algn="ctr"/>
            <a:endParaRPr lang="pt-BR" sz="600" dirty="0">
              <a:solidFill>
                <a:schemeClr val="bg1"/>
              </a:solidFill>
            </a:endParaRPr>
          </a:p>
          <a:p>
            <a:pPr algn="ctr"/>
            <a:r>
              <a:rPr lang="pt-BR" sz="1600" dirty="0"/>
              <a:t>Em caso de  algum conflito de representação, os empregadores ficarão dispensados de efetuar os descontos até que a questão seja dirimida, quer dizer que se houver litígio entre dois sindicatos dos trabalhadores sobre a representação de uma categoria, não haverá o recolhimento da contribuição negocial até que o conflito seja resolvido, não importando se perdurarem longos anos a tramitação da demanda na Justiça competente.</a:t>
            </a:r>
            <a:endParaRPr lang="pt-BR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3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31492" y="67220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91544" y="498107"/>
            <a:ext cx="6970204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FINANCIAMENTO DA ATIVIDADE SINDICAL</a:t>
            </a:r>
          </a:p>
          <a:p>
            <a:pPr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PL 5795/2016</a:t>
            </a:r>
            <a:endParaRPr lang="pt-BR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endParaRPr lang="pt-BR" sz="600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pt-BR" sz="2400" b="1" dirty="0"/>
              <a:t>O QUE MUDA?</a:t>
            </a:r>
          </a:p>
          <a:p>
            <a:endParaRPr lang="pt-BR" sz="6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35360" y="1916832"/>
            <a:ext cx="10081120" cy="141577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Prestação de Contas</a:t>
            </a:r>
          </a:p>
          <a:p>
            <a:pPr algn="ctr"/>
            <a:endParaRPr lang="pt-BR" sz="600" dirty="0">
              <a:solidFill>
                <a:schemeClr val="bg1"/>
              </a:solidFill>
            </a:endParaRP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Por todas as entidades das receitas geradas pelas contribuições sindical e negocial e serão aprovadas pelos representados, independente de filiação.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O foco é a tentativa de controle dessas receitas pois não exige prestação de contas de outros recursos e demais receitas e despesas.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30167" y="4149080"/>
            <a:ext cx="10081120" cy="141577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Prestação de Informações</a:t>
            </a:r>
          </a:p>
          <a:p>
            <a:pPr algn="ctr"/>
            <a:endParaRPr lang="pt-BR" sz="600" dirty="0">
              <a:solidFill>
                <a:schemeClr val="bg1"/>
              </a:solidFill>
            </a:endParaRP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Sistema Confederativo e Centrais Sindicais deverão </a:t>
            </a:r>
            <a:r>
              <a:rPr lang="pt-BR" sz="1600" dirty="0">
                <a:solidFill>
                  <a:schemeClr val="bg1"/>
                </a:solidFill>
              </a:rPr>
              <a:t>prestas informações sobre os recursos das contribuições à autoridade competente</a:t>
            </a:r>
          </a:p>
          <a:p>
            <a:pPr algn="ctr"/>
            <a:endParaRPr lang="pt-BR" sz="1600" dirty="0">
              <a:solidFill>
                <a:schemeClr val="bg1"/>
              </a:solidFill>
            </a:endParaRP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Quem é a autoridade competente sem ferir a Autonomia Sindical? 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35360" y="692697"/>
            <a:ext cx="862638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CONTRIBUIÇÃO ASSISTENCIAL</a:t>
            </a:r>
          </a:p>
          <a:p>
            <a:endParaRPr lang="pt-BR" dirty="0"/>
          </a:p>
          <a:p>
            <a:pPr algn="ctr"/>
            <a:r>
              <a:rPr lang="pt-BR" b="1" dirty="0"/>
              <a:t>PRECEDENTES IMPORTANTES!</a:t>
            </a:r>
          </a:p>
          <a:p>
            <a:endParaRPr lang="pt-BR" dirty="0"/>
          </a:p>
          <a:p>
            <a:r>
              <a:rPr lang="pt-BR" dirty="0"/>
              <a:t>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18078" y="1759460"/>
            <a:ext cx="10081120" cy="16312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pt-BR" sz="2000" b="1" dirty="0"/>
          </a:p>
          <a:p>
            <a:pPr algn="ctr"/>
            <a:r>
              <a:rPr lang="pt-BR" sz="2000" dirty="0"/>
              <a:t> </a:t>
            </a:r>
            <a:r>
              <a:rPr lang="pt-BR" sz="2000" b="1" u="sng" dirty="0"/>
              <a:t>Súmula 86</a:t>
            </a:r>
            <a:r>
              <a:rPr lang="pt-BR" sz="2000" b="1" dirty="0"/>
              <a:t> </a:t>
            </a:r>
            <a:r>
              <a:rPr lang="pt-BR" sz="2000" dirty="0"/>
              <a:t>do Tribunal Regional do Trabalho da 4ª região (RS) dispõe que: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“prevista em acordo, convenção coletiva ou sentença normativa </a:t>
            </a:r>
            <a:r>
              <a:rPr lang="pt-BR" sz="2000" b="1" dirty="0">
                <a:solidFill>
                  <a:schemeClr val="bg1"/>
                </a:solidFill>
              </a:rPr>
              <a:t>é devida por todos os integrantes da categoria</a:t>
            </a:r>
            <a:r>
              <a:rPr lang="pt-BR" sz="2000" dirty="0">
                <a:solidFill>
                  <a:schemeClr val="bg1"/>
                </a:solidFill>
              </a:rPr>
              <a:t>, sejam eles associados ou não do sindicato respectivo”.</a:t>
            </a:r>
          </a:p>
        </p:txBody>
      </p:sp>
      <p:pic>
        <p:nvPicPr>
          <p:cNvPr id="8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310803" y="3717032"/>
            <a:ext cx="10081120" cy="28623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pt-BR" sz="2000" b="1" dirty="0"/>
          </a:p>
          <a:p>
            <a:pPr algn="ctr"/>
            <a:r>
              <a:rPr lang="pt-BR" sz="2000" dirty="0"/>
              <a:t>Decisão em </a:t>
            </a:r>
            <a:r>
              <a:rPr lang="pt-BR" sz="2000" b="1" dirty="0"/>
              <a:t>Dissídio Coletivo </a:t>
            </a:r>
            <a:r>
              <a:rPr lang="pt-BR" sz="2000" dirty="0"/>
              <a:t>do Tribunal Regional do Trabalho da 15ª região (Campinas) dispõe que: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“A título de contribuição assistencial/negocial/confederativa será descontado o valor correspondente a 2% (dois por cento) do salário base dos empregados pertencentes à categoria profissional dos administradores, </a:t>
            </a:r>
            <a:r>
              <a:rPr lang="pt-BR" sz="2000" b="1" dirty="0">
                <a:solidFill>
                  <a:schemeClr val="bg1"/>
                </a:solidFill>
              </a:rPr>
              <a:t>associados e não-associados</a:t>
            </a:r>
            <a:r>
              <a:rPr lang="pt-BR" sz="2000" dirty="0">
                <a:solidFill>
                  <a:schemeClr val="bg1"/>
                </a:solidFill>
              </a:rPr>
              <a:t>, da entidade sindical correspondente, nos meses de agosto, setembro, outubro e novembro de 2012 , perfazendo um total de 8% (oito por cento). ”.</a:t>
            </a:r>
          </a:p>
        </p:txBody>
      </p:sp>
    </p:spTree>
    <p:extLst>
      <p:ext uri="{BB962C8B-B14F-4D97-AF65-F5344CB8AC3E}">
        <p14:creationId xmlns:p14="http://schemas.microsoft.com/office/powerpoint/2010/main" val="26377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7368" y="692697"/>
            <a:ext cx="9505056" cy="574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LIBERDADE SINDICAL</a:t>
            </a:r>
          </a:p>
          <a:p>
            <a:pPr lvl="0" algn="ctr">
              <a:spcBef>
                <a:spcPct val="20000"/>
              </a:spcBef>
            </a:pPr>
            <a:r>
              <a:rPr lang="pt-BR" dirty="0">
                <a:solidFill>
                  <a:schemeClr val="tx2"/>
                </a:solidFill>
                <a:hlinkClick r:id="rId2"/>
              </a:rPr>
              <a:t>PEC 29/2003</a:t>
            </a:r>
            <a:endParaRPr lang="pt-BR" dirty="0">
              <a:solidFill>
                <a:schemeClr val="tx2"/>
              </a:solidFill>
            </a:endParaRPr>
          </a:p>
          <a:p>
            <a:endParaRPr lang="pt-BR" dirty="0"/>
          </a:p>
          <a:p>
            <a:endParaRPr lang="pt-BR" b="1" dirty="0"/>
          </a:p>
          <a:p>
            <a:pPr algn="just"/>
            <a:r>
              <a:rPr lang="pt-BR" b="1" dirty="0"/>
              <a:t>AUTOR: </a:t>
            </a:r>
            <a:r>
              <a:rPr lang="pt-BR" dirty="0"/>
              <a:t>dep. Maurício </a:t>
            </a:r>
            <a:r>
              <a:rPr lang="pt-BR" dirty="0" err="1"/>
              <a:t>Rands</a:t>
            </a:r>
            <a:r>
              <a:rPr lang="pt-BR" dirty="0"/>
              <a:t> (PT-PE) e outros parlamentares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Institui a liberdade sindical, com a extinção gradual da contribuição sindical com redução de 20% do valor por ano.</a:t>
            </a:r>
          </a:p>
          <a:p>
            <a:pPr algn="just"/>
            <a:endParaRPr lang="pt-BR" dirty="0"/>
          </a:p>
          <a:p>
            <a:pPr algn="just"/>
            <a:r>
              <a:rPr lang="pt-BR" b="1" dirty="0"/>
              <a:t>SITUAÇÃO: </a:t>
            </a:r>
            <a:r>
              <a:rPr lang="pt-BR" dirty="0"/>
              <a:t>Pronta para Pauta na Comissão de Constituição e Justiça e de Cidadania (CCJC)</a:t>
            </a:r>
          </a:p>
          <a:p>
            <a:endParaRPr lang="pt-BR" dirty="0"/>
          </a:p>
          <a:p>
            <a:endParaRPr lang="pt-BR" dirty="0"/>
          </a:p>
          <a:p>
            <a:r>
              <a:rPr lang="pt-BR" b="1" dirty="0"/>
              <a:t>RELATORA</a:t>
            </a:r>
            <a:r>
              <a:rPr lang="pt-BR" dirty="0"/>
              <a:t>: dep. </a:t>
            </a:r>
            <a:r>
              <a:rPr lang="pt-BR" b="1" dirty="0">
                <a:solidFill>
                  <a:schemeClr val="accent5">
                    <a:lumMod val="75000"/>
                  </a:schemeClr>
                </a:solidFill>
              </a:rPr>
              <a:t>Cristiane Brasil </a:t>
            </a:r>
            <a:r>
              <a:rPr lang="pt-BR" dirty="0"/>
              <a:t>(PTB-RJ)</a:t>
            </a:r>
          </a:p>
          <a:p>
            <a:endParaRPr lang="pt-BR" dirty="0"/>
          </a:p>
          <a:p>
            <a:r>
              <a:rPr lang="pt-BR" b="1" dirty="0"/>
              <a:t>PARECER</a:t>
            </a:r>
            <a:r>
              <a:rPr lang="pt-BR" dirty="0"/>
              <a:t>: Pela admissibilidade</a:t>
            </a:r>
          </a:p>
          <a:p>
            <a:endParaRPr lang="pt-BR" dirty="0"/>
          </a:p>
          <a:p>
            <a:pPr algn="ctr"/>
            <a:r>
              <a:rPr lang="pt-BR" sz="2000" b="1" dirty="0">
                <a:solidFill>
                  <a:srgbClr val="FF0000"/>
                </a:solidFill>
              </a:rPr>
              <a:t>Tem como apensada a PEC 121/2003, do Dep. Almir Moura (PL-RJ), que também trata da liberdade sindical.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79" y="1560373"/>
            <a:ext cx="4298998" cy="4298998"/>
          </a:xfrm>
          <a:prstGeom prst="rect">
            <a:avLst/>
          </a:prstGeom>
        </p:spPr>
      </p:pic>
      <p:pic>
        <p:nvPicPr>
          <p:cNvPr id="8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03596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01880" y="534483"/>
            <a:ext cx="102971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endParaRPr lang="pt-BR" sz="1200" dirty="0"/>
          </a:p>
          <a:p>
            <a:endParaRPr lang="pt-BR" sz="1200" dirty="0"/>
          </a:p>
          <a:p>
            <a:endParaRPr lang="pt-BR" sz="1200" dirty="0"/>
          </a:p>
          <a:p>
            <a:endParaRPr lang="pt-BR" sz="1200" dirty="0"/>
          </a:p>
          <a:p>
            <a:endParaRPr lang="pt-BR" sz="1200" dirty="0"/>
          </a:p>
          <a:p>
            <a:endParaRPr lang="pt-BR" sz="1200" dirty="0"/>
          </a:p>
          <a:p>
            <a:endParaRPr lang="pt-BR" sz="1200" dirty="0"/>
          </a:p>
          <a:p>
            <a:endParaRPr lang="pt-BR" dirty="0"/>
          </a:p>
          <a:p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001" y="1006797"/>
            <a:ext cx="9793088" cy="5907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Direitos constitucionais previstos no art. 7º da Constituição Federal </a:t>
            </a:r>
            <a:r>
              <a:rPr lang="pt-BR" b="1" u="sng" dirty="0">
                <a:solidFill>
                  <a:schemeClr val="bg1"/>
                </a:solidFill>
              </a:rPr>
              <a:t>serão</a:t>
            </a:r>
            <a:r>
              <a:rPr lang="pt-BR" dirty="0">
                <a:solidFill>
                  <a:schemeClr val="bg1"/>
                </a:solidFill>
              </a:rPr>
              <a:t> ameaçados pela prevalência do negociado sobre o legislado.</a:t>
            </a:r>
          </a:p>
        </p:txBody>
      </p:sp>
      <p:sp>
        <p:nvSpPr>
          <p:cNvPr id="6" name="Rectangle 1"/>
          <p:cNvSpPr/>
          <p:nvPr/>
        </p:nvSpPr>
        <p:spPr>
          <a:xfrm>
            <a:off x="280001" y="1789601"/>
            <a:ext cx="9793088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D</a:t>
            </a:r>
            <a:r>
              <a:rPr lang="pt-BR" b="1" dirty="0"/>
              <a:t>espedida sem justa com redução da </a:t>
            </a:r>
            <a:r>
              <a:rPr lang="pt-BR" b="1" u="sng" dirty="0">
                <a:solidFill>
                  <a:schemeClr val="bg1"/>
                </a:solidFill>
              </a:rPr>
              <a:t>indenização compensatória</a:t>
            </a:r>
            <a:r>
              <a:rPr lang="pt-BR" b="1" dirty="0"/>
              <a:t> </a:t>
            </a:r>
            <a:r>
              <a:rPr lang="pt-BR" dirty="0"/>
              <a:t>(inciso I)</a:t>
            </a:r>
          </a:p>
        </p:txBody>
      </p:sp>
      <p:sp>
        <p:nvSpPr>
          <p:cNvPr id="8" name="Rectangle 1"/>
          <p:cNvSpPr/>
          <p:nvPr/>
        </p:nvSpPr>
        <p:spPr>
          <a:xfrm>
            <a:off x="301879" y="3411143"/>
            <a:ext cx="9793088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/>
              <a:t>seguro-desemprego</a:t>
            </a:r>
            <a:r>
              <a:rPr lang="pt-BR" dirty="0"/>
              <a:t>, em caso de desemprego involuntário (inciso II) (MP. 665/2014= 12 meses/2 anos)</a:t>
            </a:r>
          </a:p>
        </p:txBody>
      </p:sp>
      <p:sp>
        <p:nvSpPr>
          <p:cNvPr id="9" name="Rectangle 1"/>
          <p:cNvSpPr/>
          <p:nvPr/>
        </p:nvSpPr>
        <p:spPr>
          <a:xfrm>
            <a:off x="280310" y="2568389"/>
            <a:ext cx="9793088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/>
              <a:t>fundo de garantia </a:t>
            </a:r>
            <a:r>
              <a:rPr lang="pt-BR" dirty="0"/>
              <a:t>do tempo de serviço (inciso III)</a:t>
            </a:r>
          </a:p>
        </p:txBody>
      </p:sp>
      <p:sp>
        <p:nvSpPr>
          <p:cNvPr id="10" name="Rectangle 1"/>
          <p:cNvSpPr/>
          <p:nvPr/>
        </p:nvSpPr>
        <p:spPr>
          <a:xfrm>
            <a:off x="280310" y="4978223"/>
            <a:ext cx="9793088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/>
              <a:t>décimo terceiro </a:t>
            </a:r>
            <a:r>
              <a:rPr lang="pt-BR" dirty="0"/>
              <a:t>salário = remuneração integral  (inciso VIII)</a:t>
            </a:r>
          </a:p>
        </p:txBody>
      </p:sp>
      <p:sp>
        <p:nvSpPr>
          <p:cNvPr id="11" name="Rectangle 1"/>
          <p:cNvSpPr/>
          <p:nvPr/>
        </p:nvSpPr>
        <p:spPr>
          <a:xfrm>
            <a:off x="321585" y="4199157"/>
            <a:ext cx="9793088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Redução do percentual do adicional noturno (inciso VIX)</a:t>
            </a:r>
          </a:p>
        </p:txBody>
      </p:sp>
      <p:sp>
        <p:nvSpPr>
          <p:cNvPr id="12" name="Rectangle 1"/>
          <p:cNvSpPr/>
          <p:nvPr/>
        </p:nvSpPr>
        <p:spPr>
          <a:xfrm>
            <a:off x="301879" y="5770330"/>
            <a:ext cx="9793088" cy="5040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/>
              <a:t>redução da Segurança do Trabalho (</a:t>
            </a:r>
            <a:r>
              <a:rPr lang="pt-BR" dirty="0"/>
              <a:t>saúde, higiene e segurança) (inciso XXII) = NR 12 e Terceirização</a:t>
            </a:r>
          </a:p>
        </p:txBody>
      </p:sp>
    </p:spTree>
    <p:extLst>
      <p:ext uri="{BB962C8B-B14F-4D97-AF65-F5344CB8AC3E}">
        <p14:creationId xmlns:p14="http://schemas.microsoft.com/office/powerpoint/2010/main" val="382679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335360" y="776164"/>
            <a:ext cx="9721080" cy="4597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800" b="1" u="sng" dirty="0">
                <a:solidFill>
                  <a:schemeClr val="tx1"/>
                </a:solidFill>
              </a:rPr>
              <a:t>FRENTE PARLAMENTAR PELO FIM DA CONTRIBUIÇÃO SINDICAL</a:t>
            </a:r>
          </a:p>
          <a:p>
            <a:pPr algn="just"/>
            <a:endParaRPr lang="pt-BR" sz="1800" dirty="0">
              <a:solidFill>
                <a:schemeClr val="tx1"/>
              </a:solidFill>
            </a:endParaRPr>
          </a:p>
          <a:p>
            <a:pPr algn="just"/>
            <a:r>
              <a:rPr lang="pt-BR" sz="1800" dirty="0">
                <a:solidFill>
                  <a:schemeClr val="tx1"/>
                </a:solidFill>
              </a:rPr>
              <a:t>Foi instalada em </a:t>
            </a:r>
            <a:r>
              <a:rPr lang="pt-BR" sz="1800" b="1" dirty="0">
                <a:solidFill>
                  <a:schemeClr val="tx1"/>
                </a:solidFill>
              </a:rPr>
              <a:t>13 de julho de 2016 </a:t>
            </a:r>
            <a:r>
              <a:rPr lang="pt-BR" sz="1800" dirty="0">
                <a:solidFill>
                  <a:schemeClr val="tx1"/>
                </a:solidFill>
              </a:rPr>
              <a:t>pelo Deputado Ricardo Izar (PP-SP), autor da Proposta de Emenda à Constituição (PEC) </a:t>
            </a:r>
            <a:r>
              <a:rPr lang="pt-BR" sz="1800" dirty="0">
                <a:solidFill>
                  <a:schemeClr val="tx1"/>
                </a:solidFill>
                <a:hlinkClick r:id="rId2"/>
              </a:rPr>
              <a:t>179/2015</a:t>
            </a:r>
            <a:r>
              <a:rPr lang="pt-BR" sz="1800" dirty="0">
                <a:solidFill>
                  <a:schemeClr val="tx1"/>
                </a:solidFill>
              </a:rPr>
              <a:t>, que propõe restringir a contribuição sindical somente aos trabalhadores filiados ao sindicato, e tramita junto à PEC 71/1995.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SINDICAL</a:t>
            </a:r>
          </a:p>
        </p:txBody>
      </p:sp>
      <p:pic>
        <p:nvPicPr>
          <p:cNvPr id="1026" name="Picture 2" descr="Resultado de imagem para ricardo iz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34" y="2924944"/>
            <a:ext cx="4392488" cy="29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34" y="1551087"/>
            <a:ext cx="4298998" cy="4298998"/>
          </a:xfrm>
          <a:prstGeom prst="rect">
            <a:avLst/>
          </a:prstGeom>
        </p:spPr>
      </p:pic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62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335360" y="1844824"/>
            <a:ext cx="9937104" cy="2376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2400" dirty="0">
                <a:latin typeface="+mn-lt"/>
              </a:rPr>
              <a:t>Espera-se que seja apresentada proposta de reforma pela Presidência da República </a:t>
            </a:r>
            <a:r>
              <a:rPr lang="pt-BR" sz="2400" b="1" dirty="0">
                <a:latin typeface="+mn-lt"/>
              </a:rPr>
              <a:t>após o período eleitoral</a:t>
            </a:r>
            <a:r>
              <a:rPr lang="pt-BR" sz="2400" dirty="0">
                <a:latin typeface="+mn-lt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pt-BR" sz="2000" dirty="0"/>
          </a:p>
        </p:txBody>
      </p:sp>
      <p:sp>
        <p:nvSpPr>
          <p:cNvPr id="4" name="Retângulo 3"/>
          <p:cNvSpPr/>
          <p:nvPr/>
        </p:nvSpPr>
        <p:spPr>
          <a:xfrm>
            <a:off x="402472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2117861" y="329752"/>
            <a:ext cx="6528967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pic>
        <p:nvPicPr>
          <p:cNvPr id="1026" name="Picture 2" descr="Resultado de imagem para previdencia soc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3429000"/>
            <a:ext cx="4805774" cy="293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544" y="845998"/>
            <a:ext cx="6840760" cy="854968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pt-BR" sz="2700" b="1" dirty="0">
                <a:solidFill>
                  <a:schemeClr val="bg1"/>
                </a:solidFill>
              </a:rPr>
              <a:t>REGRAS ATUAIS DE APOSENTADORIA</a:t>
            </a:r>
            <a:br>
              <a:rPr lang="pt-BR" sz="2700" dirty="0">
                <a:solidFill>
                  <a:schemeClr val="bg1"/>
                </a:solidFill>
              </a:rPr>
            </a:br>
            <a:r>
              <a:rPr lang="pt-BR" sz="2700" dirty="0">
                <a:solidFill>
                  <a:schemeClr val="bg1"/>
                </a:solidFill>
              </a:rPr>
              <a:t>Lei 13.183/2015 (MP 676)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pic>
        <p:nvPicPr>
          <p:cNvPr id="5" name="Imagem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454169"/>
            <a:ext cx="576064" cy="115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914" y="3861049"/>
            <a:ext cx="661854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Espaço Reservado para Conteúdo 1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979544309"/>
              </p:ext>
            </p:extLst>
          </p:nvPr>
        </p:nvGraphicFramePr>
        <p:xfrm>
          <a:off x="4093558" y="2671220"/>
          <a:ext cx="3960480" cy="72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1951825898"/>
                    </a:ext>
                  </a:extLst>
                </a:gridCol>
                <a:gridCol w="1944256">
                  <a:extLst>
                    <a:ext uri="{9D8B030D-6E8A-4147-A177-3AD203B41FA5}">
                      <a16:colId xmlns:a16="http://schemas.microsoft.com/office/drawing/2014/main" val="985277949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/>
                        <a:t>35 anos de contribuição</a:t>
                      </a:r>
                    </a:p>
                  </a:txBody>
                  <a:tcPr>
                    <a:solidFill>
                      <a:srgbClr val="2CA0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+ fator previdenciário</a:t>
                      </a:r>
                    </a:p>
                  </a:txBody>
                  <a:tcPr>
                    <a:solidFill>
                      <a:srgbClr val="2CA0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389791"/>
                  </a:ext>
                </a:extLst>
              </a:tr>
            </a:tbl>
          </a:graphicData>
        </a:graphic>
      </p:graphicFrame>
      <p:graphicFrame>
        <p:nvGraphicFramePr>
          <p:cNvPr id="8" name="Espaço Reservado para Conteúd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301915"/>
              </p:ext>
            </p:extLst>
          </p:nvPr>
        </p:nvGraphicFramePr>
        <p:xfrm>
          <a:off x="4093558" y="4077073"/>
          <a:ext cx="3960480" cy="72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068">
                  <a:extLst>
                    <a:ext uri="{9D8B030D-6E8A-4147-A177-3AD203B41FA5}">
                      <a16:colId xmlns:a16="http://schemas.microsoft.com/office/drawing/2014/main" val="1951825898"/>
                    </a:ext>
                  </a:extLst>
                </a:gridCol>
                <a:gridCol w="1941412">
                  <a:extLst>
                    <a:ext uri="{9D8B030D-6E8A-4147-A177-3AD203B41FA5}">
                      <a16:colId xmlns:a16="http://schemas.microsoft.com/office/drawing/2014/main" val="985277949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/>
                        <a:t>30 anos de contribuição</a:t>
                      </a:r>
                    </a:p>
                  </a:txBody>
                  <a:tcPr>
                    <a:solidFill>
                      <a:srgbClr val="D84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+ fator previdenciário</a:t>
                      </a:r>
                    </a:p>
                  </a:txBody>
                  <a:tcPr>
                    <a:solidFill>
                      <a:srgbClr val="D84E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389791"/>
                  </a:ext>
                </a:extLst>
              </a:tr>
            </a:tbl>
          </a:graphicData>
        </a:graphic>
      </p:graphicFrame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1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45710" y="907328"/>
            <a:ext cx="5222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Fórmula para o Cálculo do Fator Previdenciário:</a:t>
            </a:r>
          </a:p>
        </p:txBody>
      </p:sp>
      <p:pic>
        <p:nvPicPr>
          <p:cNvPr id="7" name="Picture 2" descr="Resultado de imagem para formula fator previdencia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48" y="1330266"/>
            <a:ext cx="3173658" cy="56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871864" y="2344041"/>
            <a:ext cx="132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OU SEJA: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51393" y="3573017"/>
            <a:ext cx="1920463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/>
              <a:t>VALOR DA APOSENTADORIA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073209" y="3284985"/>
            <a:ext cx="2223398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SALÁRIO DE BENEFÍCIO</a:t>
            </a:r>
            <a:br>
              <a:rPr lang="pt-BR" sz="1600" dirty="0"/>
            </a:br>
            <a:r>
              <a:rPr lang="pt-BR" sz="1600" dirty="0"/>
              <a:t>Média dos 80% maiores salários, limitados aos teto do INSS, de R$ 5.189,82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795547" y="3284984"/>
            <a:ext cx="281277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FATOR PREVIDENCIÁRIO</a:t>
            </a:r>
          </a:p>
          <a:p>
            <a:pPr algn="ctr"/>
            <a:r>
              <a:rPr lang="pt-BR" sz="1600" dirty="0"/>
              <a:t>Baseado na idade e no tempo de contribuição. Leva em conta a expectativa de sobrevida após o pedidos de aposentadoria.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722491" y="37115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=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413909" y="371151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x</a:t>
            </a:r>
          </a:p>
        </p:txBody>
      </p:sp>
      <p:pic>
        <p:nvPicPr>
          <p:cNvPr id="14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4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63552" y="1231942"/>
            <a:ext cx="6138380" cy="2339102"/>
          </a:xfrm>
          <a:prstGeom prst="rect">
            <a:avLst/>
          </a:prstGeom>
          <a:solidFill>
            <a:srgbClr val="EDD3E2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	           </a:t>
            </a:r>
            <a:r>
              <a:rPr lang="pt-BR" sz="1600" dirty="0">
                <a:solidFill>
                  <a:srgbClr val="B3277A"/>
                </a:solidFill>
              </a:rPr>
              <a:t>Idade: 48 anos</a:t>
            </a:r>
          </a:p>
          <a:p>
            <a:r>
              <a:rPr lang="pt-BR" sz="1600" dirty="0">
                <a:solidFill>
                  <a:srgbClr val="B3277A"/>
                </a:solidFill>
              </a:rPr>
              <a:t>	            Tempo de Contribuição: 30 anos</a:t>
            </a:r>
          </a:p>
          <a:p>
            <a:r>
              <a:rPr lang="pt-BR" sz="1600" dirty="0">
                <a:solidFill>
                  <a:srgbClr val="B3277A"/>
                </a:solidFill>
              </a:rPr>
              <a:t>	            Expectativa de Sobrevida*: 33,7 anos</a:t>
            </a:r>
          </a:p>
          <a:p>
            <a:r>
              <a:rPr lang="pt-BR" sz="1600" dirty="0">
                <a:solidFill>
                  <a:srgbClr val="B3277A"/>
                </a:solidFill>
              </a:rPr>
              <a:t>		</a:t>
            </a:r>
          </a:p>
          <a:p>
            <a:r>
              <a:rPr lang="pt-BR" sz="1600" dirty="0">
                <a:solidFill>
                  <a:srgbClr val="B3277A"/>
                </a:solidFill>
              </a:rPr>
              <a:t>	            Fator Previdenciário:</a:t>
            </a:r>
            <a:br>
              <a:rPr lang="pt-BR" sz="1600" dirty="0">
                <a:solidFill>
                  <a:srgbClr val="B3277A"/>
                </a:solidFill>
              </a:rPr>
            </a:br>
            <a:r>
              <a:rPr lang="pt-BR" sz="1600" dirty="0">
                <a:solidFill>
                  <a:srgbClr val="B3277A"/>
                </a:solidFill>
              </a:rPr>
              <a:t>	            </a:t>
            </a:r>
            <a:r>
              <a:rPr lang="pt-BR" sz="1400" dirty="0">
                <a:solidFill>
                  <a:srgbClr val="B3277A"/>
                </a:solidFill>
              </a:rPr>
              <a:t>f = ((30*0,31)/33,7)*(1+(48+30*0,31)/100) = 0,4340</a:t>
            </a:r>
          </a:p>
          <a:p>
            <a:endParaRPr lang="pt-BR" sz="1600" dirty="0">
              <a:solidFill>
                <a:srgbClr val="B3277A"/>
              </a:solidFill>
              <a:latin typeface="Calibri" panose="020F0502020204030204" pitchFamily="34" charset="0"/>
            </a:endParaRPr>
          </a:p>
          <a:p>
            <a:r>
              <a:rPr lang="pt-BR" sz="1600" dirty="0">
                <a:solidFill>
                  <a:srgbClr val="B3277A"/>
                </a:solidFill>
                <a:latin typeface="Calibri" panose="020F0502020204030204" pitchFamily="34" charset="0"/>
              </a:rPr>
              <a:t>		</a:t>
            </a:r>
            <a:r>
              <a:rPr lang="pt-BR" sz="1600" b="1" dirty="0">
                <a:solidFill>
                  <a:srgbClr val="B3277A"/>
                </a:solidFill>
                <a:latin typeface="Calibri" panose="020F0502020204030204" pitchFamily="34" charset="0"/>
              </a:rPr>
              <a:t>Teto do INSS’: R$ 5.198,82</a:t>
            </a:r>
          </a:p>
          <a:p>
            <a:r>
              <a:rPr lang="pt-BR" sz="1600" b="1" dirty="0">
                <a:solidFill>
                  <a:srgbClr val="B3277A"/>
                </a:solidFill>
                <a:latin typeface="Calibri" panose="020F0502020204030204" pitchFamily="34" charset="0"/>
              </a:rPr>
              <a:t>		COM O FATOR PREVIDENCIÁRIO: R$ 2.252,38</a:t>
            </a:r>
            <a:endParaRPr lang="pt-BR" b="1" dirty="0">
              <a:solidFill>
                <a:srgbClr val="B3277A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9" t="27219" r="16932" b="31952"/>
          <a:stretch/>
        </p:blipFill>
        <p:spPr>
          <a:xfrm>
            <a:off x="2207568" y="1471171"/>
            <a:ext cx="1296144" cy="209752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91545" y="813462"/>
            <a:ext cx="433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Aplicando a fórmula do fator previdenciário: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63552" y="3750856"/>
            <a:ext cx="6138380" cy="2339102"/>
          </a:xfrm>
          <a:prstGeom prst="rect">
            <a:avLst/>
          </a:prstGeom>
          <a:solidFill>
            <a:srgbClr val="D1EAF7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	           </a:t>
            </a:r>
            <a:r>
              <a:rPr lang="pt-BR" sz="1600" dirty="0">
                <a:solidFill>
                  <a:srgbClr val="14587A"/>
                </a:solidFill>
              </a:rPr>
              <a:t>Idade: 52 anos</a:t>
            </a:r>
          </a:p>
          <a:p>
            <a:r>
              <a:rPr lang="pt-BR" sz="1600" dirty="0">
                <a:solidFill>
                  <a:srgbClr val="14587A"/>
                </a:solidFill>
              </a:rPr>
              <a:t>	            Tempo de Contribuição: 35 anos</a:t>
            </a:r>
          </a:p>
          <a:p>
            <a:r>
              <a:rPr lang="pt-BR" sz="1600" dirty="0">
                <a:solidFill>
                  <a:srgbClr val="14587A"/>
                </a:solidFill>
              </a:rPr>
              <a:t>	            Expectativa de Sobrevida*: 25,9 anos</a:t>
            </a:r>
          </a:p>
          <a:p>
            <a:r>
              <a:rPr lang="pt-BR" sz="1600" dirty="0">
                <a:solidFill>
                  <a:srgbClr val="14587A"/>
                </a:solidFill>
              </a:rPr>
              <a:t>		</a:t>
            </a:r>
          </a:p>
          <a:p>
            <a:r>
              <a:rPr lang="pt-BR" sz="1600" dirty="0">
                <a:solidFill>
                  <a:srgbClr val="14587A"/>
                </a:solidFill>
              </a:rPr>
              <a:t>	            Fator Previdenciário:</a:t>
            </a:r>
            <a:br>
              <a:rPr lang="pt-BR" sz="1600" dirty="0">
                <a:solidFill>
                  <a:srgbClr val="14587A"/>
                </a:solidFill>
              </a:rPr>
            </a:br>
            <a:r>
              <a:rPr lang="pt-BR" sz="1600" dirty="0">
                <a:solidFill>
                  <a:srgbClr val="14587A"/>
                </a:solidFill>
              </a:rPr>
              <a:t>	            </a:t>
            </a:r>
            <a:r>
              <a:rPr lang="pt-BR" sz="1400" dirty="0">
                <a:solidFill>
                  <a:srgbClr val="14587A"/>
                </a:solidFill>
              </a:rPr>
              <a:t>f = ((35*0,31))/25,9*(1+(52+35*0,31)/100) = 0,6822</a:t>
            </a:r>
          </a:p>
          <a:p>
            <a:endParaRPr lang="pt-BR" sz="1600" dirty="0">
              <a:solidFill>
                <a:srgbClr val="14587A"/>
              </a:solidFill>
              <a:latin typeface="Calibri" panose="020F0502020204030204" pitchFamily="34" charset="0"/>
            </a:endParaRPr>
          </a:p>
          <a:p>
            <a:r>
              <a:rPr lang="pt-BR" sz="1600" dirty="0">
                <a:solidFill>
                  <a:srgbClr val="14587A"/>
                </a:solidFill>
                <a:latin typeface="Calibri" panose="020F0502020204030204" pitchFamily="34" charset="0"/>
              </a:rPr>
              <a:t>		</a:t>
            </a:r>
            <a:r>
              <a:rPr lang="pt-BR" sz="1600" b="1" dirty="0">
                <a:solidFill>
                  <a:srgbClr val="14587A"/>
                </a:solidFill>
                <a:latin typeface="Calibri" panose="020F0502020204030204" pitchFamily="34" charset="0"/>
              </a:rPr>
              <a:t>Teto do INSS’: R$ 5.189,82</a:t>
            </a:r>
          </a:p>
          <a:p>
            <a:r>
              <a:rPr lang="pt-BR" sz="1600" b="1" dirty="0">
                <a:solidFill>
                  <a:srgbClr val="14587A"/>
                </a:solidFill>
                <a:latin typeface="Calibri" panose="020F0502020204030204" pitchFamily="34" charset="0"/>
              </a:rPr>
              <a:t>		COM O FATOR PREVIDENCIÁRIO: R$ 3.540,49</a:t>
            </a:r>
            <a:endParaRPr lang="pt-BR" b="1" dirty="0">
              <a:solidFill>
                <a:srgbClr val="14587A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24268" r="48865" b="29586"/>
          <a:stretch/>
        </p:blipFill>
        <p:spPr>
          <a:xfrm>
            <a:off x="2010475" y="3800103"/>
            <a:ext cx="1690330" cy="224346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991545" y="6138965"/>
            <a:ext cx="3305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/>
              <a:t>* Expectativa de Sobrevida referente a dados de 2013.</a:t>
            </a:r>
          </a:p>
        </p:txBody>
      </p:sp>
      <p:pic>
        <p:nvPicPr>
          <p:cNvPr id="13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015588" y="688072"/>
            <a:ext cx="5065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u="sng" dirty="0"/>
              <a:t>CÁLCULO PROGRESSIVO DA APOSENTADORIA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72" y="1156728"/>
            <a:ext cx="4695927" cy="5181159"/>
          </a:xfrm>
          <a:prstGeom prst="rect">
            <a:avLst/>
          </a:prstGeom>
        </p:spPr>
      </p:pic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6" t="1985" r="33759" b="20562"/>
          <a:stretch/>
        </p:blipFill>
        <p:spPr>
          <a:xfrm>
            <a:off x="3071665" y="1239098"/>
            <a:ext cx="4772857" cy="447110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367808" y="707761"/>
            <a:ext cx="2418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u="sng" dirty="0"/>
              <a:t>PENSÃO POR MORTE</a:t>
            </a:r>
          </a:p>
        </p:txBody>
      </p:sp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23392" y="2009484"/>
            <a:ext cx="6903216" cy="19082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APOSENTADORIA POR TEMPO DE CONTRIBUIÇÃO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        Idade Mínima de 65 anos        =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 +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40 anos de contribuição</a:t>
            </a:r>
          </a:p>
          <a:p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2179994"/>
            <a:ext cx="1478312" cy="1368152"/>
          </a:xfrm>
          <a:prstGeom prst="rect">
            <a:avLst/>
          </a:prstGeom>
        </p:spPr>
      </p:pic>
      <p:sp>
        <p:nvSpPr>
          <p:cNvPr id="19" name="Seta: para a Direita 18"/>
          <p:cNvSpPr/>
          <p:nvPr/>
        </p:nvSpPr>
        <p:spPr>
          <a:xfrm>
            <a:off x="7375539" y="2738056"/>
            <a:ext cx="530757" cy="25202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7810841" y="2079240"/>
            <a:ext cx="151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75000"/>
                  </a:schemeClr>
                </a:solidFill>
              </a:rPr>
              <a:t>IDADE MÍNIMA PODE CHEGAR A 70 ANOS PARA AS NOVAS GERAÇÕES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>
            <a:off x="1847528" y="868277"/>
            <a:ext cx="7200800" cy="6062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200" dirty="0">
                <a:solidFill>
                  <a:schemeClr val="bg1"/>
                </a:solidFill>
              </a:rPr>
              <a:t>Segundo </a:t>
            </a:r>
            <a:r>
              <a:rPr lang="pt-BR" sz="2200" b="1" u="sng" dirty="0">
                <a:solidFill>
                  <a:schemeClr val="bg1"/>
                </a:solidFill>
              </a:rPr>
              <a:t>divulgação da mídia</a:t>
            </a:r>
            <a:r>
              <a:rPr lang="pt-BR" sz="2200" dirty="0">
                <a:solidFill>
                  <a:schemeClr val="bg1"/>
                </a:solidFill>
              </a:rPr>
              <a:t>, a ideia do governo Temer é:</a:t>
            </a:r>
            <a:endParaRPr lang="pt-BR" sz="22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23392" y="4131291"/>
            <a:ext cx="6920721" cy="193899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APOSENTADORIA POR IDADE</a:t>
            </a:r>
          </a:p>
          <a:p>
            <a:pPr algn="ctr"/>
            <a:endParaRPr lang="pt-BR" sz="2000" dirty="0">
              <a:solidFill>
                <a:schemeClr val="bg1"/>
              </a:solidFill>
            </a:endParaRP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        Idade Mínima de 65 anos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 +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Tempo mínimo de contribuição passa de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</a:rPr>
              <a:t>15 para 25 anos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0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88226" y="619528"/>
            <a:ext cx="99371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>
                <a:solidFill>
                  <a:sysClr val="windowText" lastClr="000000"/>
                </a:solidFill>
              </a:rPr>
              <a:t>REVISÃO PARA REGRAS DAS PENSÕES E ACÚMULO DE BENEFÍCIOS</a:t>
            </a:r>
          </a:p>
          <a:p>
            <a:endParaRPr lang="pt-BR" dirty="0"/>
          </a:p>
          <a:p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173650" y="3098199"/>
            <a:ext cx="10081118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A </a:t>
            </a:r>
            <a:r>
              <a:rPr lang="pt-BR" sz="2800" b="1" dirty="0">
                <a:solidFill>
                  <a:schemeClr val="bg1"/>
                </a:solidFill>
              </a:rPr>
              <a:t>pensão por morte </a:t>
            </a:r>
            <a:r>
              <a:rPr lang="pt-BR" sz="2800" dirty="0">
                <a:solidFill>
                  <a:schemeClr val="bg1"/>
                </a:solidFill>
              </a:rPr>
              <a:t>vai deixar de ser integral e passará a ser de 50% para o cônjuge e mais 10% por dependente, até o limite de 100%. </a:t>
            </a:r>
            <a:r>
              <a:rPr lang="pt-BR" sz="28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" name="CaixaDeTexto 7"/>
          <p:cNvSpPr txBox="1"/>
          <p:nvPr/>
        </p:nvSpPr>
        <p:spPr>
          <a:xfrm>
            <a:off x="248767" y="1451595"/>
            <a:ext cx="10081118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Regras mais rígidas para a concessão de </a:t>
            </a:r>
            <a:r>
              <a:rPr lang="pt-BR" sz="2800" b="1" dirty="0">
                <a:solidFill>
                  <a:schemeClr val="bg1"/>
                </a:solidFill>
              </a:rPr>
              <a:t>aposentadoria por invalidez</a:t>
            </a:r>
            <a:r>
              <a:rPr lang="pt-BR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0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63352" y="980728"/>
            <a:ext cx="95770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pt-BR" b="1" u="sng" kern="0" dirty="0">
              <a:solidFill>
                <a:sysClr val="windowText" lastClr="000000"/>
              </a:solidFill>
            </a:endParaRPr>
          </a:p>
          <a:p>
            <a:pPr algn="ctr">
              <a:defRPr/>
            </a:pPr>
            <a:endParaRPr lang="pt-BR" b="1" u="sng" kern="0" dirty="0">
              <a:solidFill>
                <a:sysClr val="windowText" lastClr="000000"/>
              </a:solidFill>
            </a:endParaRPr>
          </a:p>
          <a:p>
            <a:pPr algn="ctr">
              <a:defRPr/>
            </a:pPr>
            <a:endParaRPr lang="pt-BR" b="1" u="sng" kern="0" dirty="0">
              <a:solidFill>
                <a:sysClr val="windowText" lastClr="000000"/>
              </a:solidFill>
            </a:endParaRPr>
          </a:p>
          <a:p>
            <a:pPr algn="ctr">
              <a:defRPr/>
            </a:pPr>
            <a:endParaRPr lang="pt-BR" b="1" u="sng" kern="0" dirty="0">
              <a:solidFill>
                <a:sysClr val="windowText" lastClr="000000"/>
              </a:solidFill>
            </a:endParaRPr>
          </a:p>
          <a:p>
            <a:pPr algn="ctr">
              <a:defRPr/>
            </a:pPr>
            <a:endParaRPr lang="pt-BR" b="1" u="sng" kern="0" dirty="0">
              <a:solidFill>
                <a:sysClr val="windowText" lastClr="000000"/>
              </a:solidFill>
            </a:endParaRPr>
          </a:p>
          <a:p>
            <a:pPr algn="ctr">
              <a:defRPr/>
            </a:pPr>
            <a:endParaRPr lang="pt-BR" b="1" u="sng" kern="0" dirty="0">
              <a:solidFill>
                <a:sysClr val="windowText" lastClr="000000"/>
              </a:solidFill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6" name="Picture 2" descr="Resultado de imagem para aposentado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4437112"/>
            <a:ext cx="3931929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63352" y="2601928"/>
            <a:ext cx="10081118" cy="16312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Regra Transitória</a:t>
            </a:r>
          </a:p>
          <a:p>
            <a:pPr algn="ctr"/>
            <a:endParaRPr lang="pt-BR" sz="1600" dirty="0">
              <a:solidFill>
                <a:schemeClr val="bg1"/>
              </a:solidFill>
            </a:endParaRPr>
          </a:p>
          <a:p>
            <a:pPr algn="ctr"/>
            <a:r>
              <a:rPr lang="pt-BR" sz="2800" dirty="0">
                <a:solidFill>
                  <a:schemeClr val="bg1"/>
                </a:solidFill>
              </a:rPr>
              <a:t>Regra de transição deve durar 15 anos para que os efeitos da reforma sejam mais rápidos.</a:t>
            </a:r>
          </a:p>
        </p:txBody>
      </p:sp>
      <p:sp>
        <p:nvSpPr>
          <p:cNvPr id="9" name="CaixaDeTexto 7"/>
          <p:cNvSpPr txBox="1"/>
          <p:nvPr/>
        </p:nvSpPr>
        <p:spPr>
          <a:xfrm>
            <a:off x="235414" y="1277759"/>
            <a:ext cx="10081118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Desvinculação de benefícios como a pensão por morte e o Benefício de Prestação Continuada </a:t>
            </a:r>
            <a:r>
              <a:rPr lang="pt-BR" sz="2800" b="1" dirty="0">
                <a:solidFill>
                  <a:schemeClr val="bg1"/>
                </a:solidFill>
              </a:rPr>
              <a:t>do salário mínimo</a:t>
            </a:r>
            <a:r>
              <a:rPr lang="pt-BR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686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35360" y="692697"/>
            <a:ext cx="10009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NEGOCIADO x LEGISLADO</a:t>
            </a:r>
          </a:p>
          <a:p>
            <a:endParaRPr lang="pt-BR" dirty="0"/>
          </a:p>
          <a:p>
            <a:endParaRPr lang="pt-BR" sz="2400" b="1" dirty="0">
              <a:solidFill>
                <a:srgbClr val="C00000"/>
              </a:solidFill>
            </a:endParaRPr>
          </a:p>
          <a:p>
            <a:endParaRPr lang="pt-BR" sz="2400" b="1" dirty="0">
              <a:solidFill>
                <a:srgbClr val="C00000"/>
              </a:solidFill>
            </a:endParaRPr>
          </a:p>
          <a:p>
            <a:endParaRPr lang="pt-BR" dirty="0">
              <a:solidFill>
                <a:srgbClr val="C00000"/>
              </a:solidFill>
            </a:endParaRPr>
          </a:p>
          <a:p>
            <a:endParaRPr lang="pt-BR" dirty="0"/>
          </a:p>
        </p:txBody>
      </p:sp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51384" y="1412776"/>
            <a:ext cx="9577064" cy="33123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</a:rPr>
              <a:t>DEFENDEMOS: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A importância da CLT + Constituição + Normas Internacionais de Proteção ao Trabalho.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Manutenção do princípio da </a:t>
            </a:r>
            <a:r>
              <a:rPr lang="pt-BR" b="1" u="sng" dirty="0">
                <a:solidFill>
                  <a:schemeClr val="bg1"/>
                </a:solidFill>
              </a:rPr>
              <a:t>vedação do retrocesso social</a:t>
            </a:r>
            <a:r>
              <a:rPr lang="pt-BR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64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35360" y="692696"/>
            <a:ext cx="9721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>
                <a:solidFill>
                  <a:sysClr val="windowText" lastClr="000000"/>
                </a:solidFill>
              </a:rPr>
              <a:t>REGRA TRANSITÓRIA</a:t>
            </a:r>
          </a:p>
          <a:p>
            <a:endParaRPr lang="pt-BR" dirty="0"/>
          </a:p>
          <a:p>
            <a:endParaRPr lang="pt-BR" dirty="0"/>
          </a:p>
          <a:p>
            <a:pPr algn="ctr"/>
            <a:endParaRPr lang="pt-BR" b="1" dirty="0">
              <a:solidFill>
                <a:srgbClr val="C00000"/>
              </a:solidFill>
            </a:endParaRPr>
          </a:p>
          <a:p>
            <a:pPr algn="ctr"/>
            <a:endParaRPr lang="pt-BR" b="1" dirty="0">
              <a:solidFill>
                <a:srgbClr val="C00000"/>
              </a:solidFill>
            </a:endParaRPr>
          </a:p>
          <a:p>
            <a:pPr algn="ctr"/>
            <a:r>
              <a:rPr lang="pt-BR" b="1" dirty="0">
                <a:solidFill>
                  <a:srgbClr val="C00000"/>
                </a:solidFill>
              </a:rPr>
              <a:t>POR EXEMPLO: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300506" y="2617731"/>
            <a:ext cx="1872208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TEMPO PARA APOSENTADORIA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1 ano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18820" y="2620860"/>
            <a:ext cx="1368152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PEDÁGIO DE 50%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6 meses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680480" y="2620860"/>
            <a:ext cx="2304256" cy="92333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TEMPO REAL PARA APOSENTADORIA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1 ano e 6 meses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277006" y="28916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+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255399" y="28916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=</a:t>
            </a:r>
          </a:p>
        </p:txBody>
      </p:sp>
      <p:pic>
        <p:nvPicPr>
          <p:cNvPr id="2052" name="Picture 4" descr="Resultado de imagem para aposentadoria previde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861048"/>
            <a:ext cx="335101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7"/>
          <p:cNvSpPr txBox="1"/>
          <p:nvPr/>
        </p:nvSpPr>
        <p:spPr>
          <a:xfrm>
            <a:off x="335360" y="1079721"/>
            <a:ext cx="9757083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50 anos ou mais poderá se aposentar dentro das regras atuais, mas </a:t>
            </a:r>
            <a:r>
              <a:rPr lang="pt-BR" sz="2400" b="1" dirty="0">
                <a:solidFill>
                  <a:schemeClr val="bg1"/>
                </a:solidFill>
              </a:rPr>
              <a:t>pagará pedágio de até 50%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9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991544" y="692697"/>
            <a:ext cx="69702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>
                <a:solidFill>
                  <a:sysClr val="windowText" lastClr="000000"/>
                </a:solidFill>
              </a:rPr>
              <a:t>FIM DOS REGIMES ESPECIAIS</a:t>
            </a:r>
          </a:p>
          <a:p>
            <a:endParaRPr lang="pt-BR" dirty="0"/>
          </a:p>
          <a:p>
            <a:r>
              <a:rPr lang="pt-BR" dirty="0"/>
              <a:t>Fim das aposentadorias especiais para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Bombeiros;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PMs;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Militares; 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Professores. </a:t>
            </a:r>
            <a:endParaRPr lang="pt-BR" b="1" dirty="0">
              <a:solidFill>
                <a:srgbClr val="C0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6" y="3501009"/>
            <a:ext cx="3380934" cy="276621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88" y="3645025"/>
            <a:ext cx="4616555" cy="26222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0" b="24923"/>
          <a:stretch/>
        </p:blipFill>
        <p:spPr>
          <a:xfrm>
            <a:off x="2186313" y="3717033"/>
            <a:ext cx="2520280" cy="255019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8" t="24315" r="48961" b="685"/>
          <a:stretch/>
        </p:blipFill>
        <p:spPr>
          <a:xfrm>
            <a:off x="7600214" y="3806906"/>
            <a:ext cx="1880163" cy="2460322"/>
          </a:xfrm>
          <a:prstGeom prst="rect">
            <a:avLst/>
          </a:prstGeom>
        </p:spPr>
      </p:pic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6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63352" y="692696"/>
            <a:ext cx="10009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TRABALHADORES RURAIS</a:t>
            </a:r>
          </a:p>
          <a:p>
            <a:endParaRPr lang="pt-BR" dirty="0"/>
          </a:p>
          <a:p>
            <a:pPr algn="just"/>
            <a:endParaRPr lang="pt-BR" b="1" dirty="0"/>
          </a:p>
          <a:p>
            <a:pPr algn="just"/>
            <a:endParaRPr lang="pt-BR" b="1" dirty="0"/>
          </a:p>
        </p:txBody>
      </p:sp>
      <p:pic>
        <p:nvPicPr>
          <p:cNvPr id="6" name="Picture 2" descr="Resultado de imagem para aposentadoria r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51" y="3645025"/>
            <a:ext cx="6022255" cy="190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63352" y="1489139"/>
            <a:ext cx="10081118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Contribuição para o regime previdenciário com alíquota de </a:t>
            </a:r>
            <a:r>
              <a:rPr lang="pt-BR" sz="2000" b="1" dirty="0"/>
              <a:t>5%</a:t>
            </a:r>
            <a:r>
              <a:rPr lang="pt-BR" sz="2000" dirty="0"/>
              <a:t>, semelhante à do MEI (Microempreendedor Individual).</a:t>
            </a:r>
          </a:p>
        </p:txBody>
      </p:sp>
      <p:sp>
        <p:nvSpPr>
          <p:cNvPr id="9" name="CaixaDeTexto 7"/>
          <p:cNvSpPr txBox="1"/>
          <p:nvPr/>
        </p:nvSpPr>
        <p:spPr>
          <a:xfrm>
            <a:off x="263352" y="2621489"/>
            <a:ext cx="10081118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Provável aumento da idade para aposentar-se; atualmente a idade mínima para o trabalhador rural é de </a:t>
            </a:r>
            <a:r>
              <a:rPr lang="pt-BR" sz="2000" b="1" dirty="0"/>
              <a:t>60 anos para homens e 55 para mulheres</a:t>
            </a:r>
            <a:r>
              <a:rPr lang="pt-B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388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351585" y="260649"/>
            <a:ext cx="6198273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CORRELAÇÃO DE FORÇAS NO CONGRESSO NACIONAL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949545"/>
            <a:ext cx="2369073" cy="1491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CaixaDeTexto 13"/>
          <p:cNvSpPr txBox="1"/>
          <p:nvPr/>
        </p:nvSpPr>
        <p:spPr>
          <a:xfrm>
            <a:off x="2776082" y="5394185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185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402630" y="3599929"/>
            <a:ext cx="116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GOVERNO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5581980" y="5593970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212</a:t>
            </a:r>
          </a:p>
        </p:txBody>
      </p:sp>
      <p:pic>
        <p:nvPicPr>
          <p:cNvPr id="2052" name="Picture 4" descr="Resultado de imagem para planal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r="13652"/>
          <a:stretch/>
        </p:blipFill>
        <p:spPr bwMode="auto">
          <a:xfrm>
            <a:off x="1854482" y="1949545"/>
            <a:ext cx="2376265" cy="1491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proibid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952153"/>
            <a:ext cx="1467636" cy="146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ixaDeTexto 29"/>
          <p:cNvSpPr txBox="1"/>
          <p:nvPr/>
        </p:nvSpPr>
        <p:spPr>
          <a:xfrm>
            <a:off x="5259296" y="3599929"/>
            <a:ext cx="110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CENTRÃO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7641829" y="3599929"/>
            <a:ext cx="120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OPOSIÇÃO</a:t>
            </a:r>
          </a:p>
        </p:txBody>
      </p:sp>
      <p:graphicFrame>
        <p:nvGraphicFramePr>
          <p:cNvPr id="27" name="Diagrama 26"/>
          <p:cNvGraphicFramePr/>
          <p:nvPr>
            <p:extLst>
              <p:ext uri="{D42A27DB-BD31-4B8C-83A1-F6EECF244321}">
                <p14:modId xmlns:p14="http://schemas.microsoft.com/office/powerpoint/2010/main" val="3960618603"/>
              </p:ext>
            </p:extLst>
          </p:nvPr>
        </p:nvGraphicFramePr>
        <p:xfrm>
          <a:off x="2237558" y="3969261"/>
          <a:ext cx="1535831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3" name="Diagrama 32"/>
          <p:cNvGraphicFramePr/>
          <p:nvPr>
            <p:extLst>
              <p:ext uri="{D42A27DB-BD31-4B8C-83A1-F6EECF244321}">
                <p14:modId xmlns:p14="http://schemas.microsoft.com/office/powerpoint/2010/main" val="3432584332"/>
              </p:ext>
            </p:extLst>
          </p:nvPr>
        </p:nvGraphicFramePr>
        <p:xfrm>
          <a:off x="4870711" y="3903850"/>
          <a:ext cx="1881321" cy="1676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4" name="Diagrama 33"/>
          <p:cNvGraphicFramePr/>
          <p:nvPr>
            <p:extLst>
              <p:ext uri="{D42A27DB-BD31-4B8C-83A1-F6EECF244321}">
                <p14:modId xmlns:p14="http://schemas.microsoft.com/office/powerpoint/2010/main" val="510202314"/>
              </p:ext>
            </p:extLst>
          </p:nvPr>
        </p:nvGraphicFramePr>
        <p:xfrm>
          <a:off x="7475231" y="3977727"/>
          <a:ext cx="1535831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35" name="CaixaDeTexto 34"/>
          <p:cNvSpPr txBox="1"/>
          <p:nvPr/>
        </p:nvSpPr>
        <p:spPr>
          <a:xfrm>
            <a:off x="8059441" y="539418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98</a:t>
            </a:r>
          </a:p>
        </p:txBody>
      </p:sp>
      <p:pic>
        <p:nvPicPr>
          <p:cNvPr id="16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/>
      <p:bldP spid="30" grpId="0"/>
      <p:bldP spid="31" grpId="0"/>
      <p:bldGraphic spid="27" grpId="0">
        <p:bldAsOne/>
      </p:bldGraphic>
      <p:bldGraphic spid="33" grpId="0">
        <p:bldAsOne/>
      </p:bldGraphic>
      <p:bldGraphic spid="34" grpId="0">
        <p:bldAsOne/>
      </p:bldGraphic>
      <p:bldP spid="3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71676" y="764705"/>
            <a:ext cx="6970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PARLAMENTARES CONTRÁRIOS À REFORMA DA PREVIDÊNCIA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274" y="1568441"/>
            <a:ext cx="1790700" cy="17907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413" y="1568441"/>
            <a:ext cx="1790700" cy="17907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333" y="1609967"/>
            <a:ext cx="1790700" cy="17907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875" y="1609967"/>
            <a:ext cx="1790700" cy="17907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109" y="4005064"/>
            <a:ext cx="1790700" cy="17907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413" y="4005064"/>
            <a:ext cx="1790700" cy="17907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6333" y="4005064"/>
            <a:ext cx="1790700" cy="17907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3253" y="3974374"/>
            <a:ext cx="1790700" cy="1790700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1964710" y="3359141"/>
            <a:ext cx="1401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Afonso Florence </a:t>
            </a:r>
          </a:p>
          <a:p>
            <a:pPr algn="ctr"/>
            <a:r>
              <a:rPr lang="pt-BR" sz="1400" dirty="0"/>
              <a:t>(PT-BA)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4059853" y="3357703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Aliel Machado</a:t>
            </a:r>
          </a:p>
          <a:p>
            <a:pPr algn="ctr"/>
            <a:r>
              <a:rPr lang="pt-BR" sz="1400" dirty="0"/>
              <a:t>(REDE-PR)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017041" y="3401016"/>
            <a:ext cx="116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Antônio Brito</a:t>
            </a:r>
          </a:p>
          <a:p>
            <a:pPr algn="ctr"/>
            <a:r>
              <a:rPr lang="pt-BR" sz="1400" dirty="0"/>
              <a:t>(PSD-BA)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613316" y="3403397"/>
            <a:ext cx="1630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Arnaldo Faria de Sá </a:t>
            </a:r>
          </a:p>
          <a:p>
            <a:pPr algn="ctr"/>
            <a:r>
              <a:rPr lang="pt-BR" sz="1400" dirty="0"/>
              <a:t>(PTB-SP)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2040244" y="5795764"/>
            <a:ext cx="1250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Assis do Couto</a:t>
            </a:r>
          </a:p>
          <a:p>
            <a:pPr algn="ctr"/>
            <a:r>
              <a:rPr lang="pt-BR" sz="1400" dirty="0"/>
              <a:t>(PDT-PR)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4314170" y="5795764"/>
            <a:ext cx="806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Brunny</a:t>
            </a:r>
          </a:p>
          <a:p>
            <a:pPr algn="ctr"/>
            <a:r>
              <a:rPr lang="pt-BR" sz="1400" dirty="0"/>
              <a:t>(PR-MG)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884093" y="5795764"/>
            <a:ext cx="1326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Carlos Zarattini </a:t>
            </a:r>
          </a:p>
          <a:p>
            <a:pPr algn="ctr"/>
            <a:r>
              <a:rPr lang="pt-BR" sz="1400" dirty="0"/>
              <a:t>(PT-SP)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768136" y="5756614"/>
            <a:ext cx="13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Chico D’ </a:t>
            </a:r>
            <a:r>
              <a:rPr lang="pt-BR" sz="1400" dirty="0" err="1"/>
              <a:t>Angelo</a:t>
            </a:r>
            <a:endParaRPr lang="pt-BR" sz="1400" dirty="0"/>
          </a:p>
          <a:p>
            <a:pPr algn="ctr"/>
            <a:r>
              <a:rPr lang="pt-BR" sz="1400" dirty="0"/>
              <a:t>(PT-RJ)</a:t>
            </a:r>
          </a:p>
        </p:txBody>
      </p:sp>
      <p:pic>
        <p:nvPicPr>
          <p:cNvPr id="24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0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71676" y="764705"/>
            <a:ext cx="697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PARLAMENTARES QUE POSSIVELMENTE SERÃO CONTRÁRIOS À REFORMA DA PREVIDÊNCIA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2111033" y="3359141"/>
            <a:ext cx="1108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Diego Garcia</a:t>
            </a:r>
          </a:p>
          <a:p>
            <a:pPr algn="ctr"/>
            <a:r>
              <a:rPr lang="pt-BR" sz="1400" dirty="0"/>
              <a:t>(PHS-PR)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4556665" y="3446475"/>
            <a:ext cx="1617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Edmilson Rodrigues</a:t>
            </a:r>
          </a:p>
          <a:p>
            <a:pPr algn="ctr"/>
            <a:r>
              <a:rPr lang="pt-BR" sz="1400" dirty="0"/>
              <a:t>(PSOL-PA)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443984" y="3481124"/>
            <a:ext cx="101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Erika Kokay</a:t>
            </a:r>
            <a:br>
              <a:rPr lang="pt-BR" sz="1400" dirty="0"/>
            </a:br>
            <a:r>
              <a:rPr lang="pt-BR" sz="1400" dirty="0"/>
              <a:t>(PT-DF)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2091573" y="5795764"/>
            <a:ext cx="1147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Flávia Morais</a:t>
            </a:r>
          </a:p>
          <a:p>
            <a:pPr algn="ctr"/>
            <a:r>
              <a:rPr lang="pt-BR" sz="1400" dirty="0"/>
              <a:t>(PDT-GO)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4097028" y="5795764"/>
            <a:ext cx="1240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Heitor Schuch </a:t>
            </a:r>
          </a:p>
          <a:p>
            <a:pPr algn="ctr"/>
            <a:r>
              <a:rPr lang="pt-BR" sz="1400" dirty="0"/>
              <a:t>(PSB-RS)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001528" y="5795764"/>
            <a:ext cx="1091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Jô Moraes</a:t>
            </a:r>
          </a:p>
          <a:p>
            <a:pPr algn="ctr"/>
            <a:r>
              <a:rPr lang="pt-BR" sz="1400" dirty="0"/>
              <a:t>(PCdoB-MG)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923468" y="5795764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João Daniel</a:t>
            </a:r>
          </a:p>
          <a:p>
            <a:pPr algn="ctr"/>
            <a:r>
              <a:rPr lang="pt-BR" sz="1400" dirty="0"/>
              <a:t>(PT-SE)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12" y="1567400"/>
            <a:ext cx="1800225" cy="18288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665" y="1567400"/>
            <a:ext cx="1800225" cy="18288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303" y="1509957"/>
            <a:ext cx="1800225" cy="18288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630" y="4005064"/>
            <a:ext cx="1800225" cy="18288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411" y="4005064"/>
            <a:ext cx="1800225" cy="18288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9433" y="4005064"/>
            <a:ext cx="1800225" cy="18288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068" y="4043164"/>
            <a:ext cx="1743075" cy="1752600"/>
          </a:xfrm>
          <a:prstGeom prst="rect">
            <a:avLst/>
          </a:prstGeom>
        </p:spPr>
      </p:pic>
      <p:pic>
        <p:nvPicPr>
          <p:cNvPr id="20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92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71676" y="764705"/>
            <a:ext cx="697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PARLAMENTARES QUE POSSIVELMENTE SERÃO CONTRÁRIOS À REFORMA DA PREVIDÊNCIA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3154119" y="3501271"/>
            <a:ext cx="1264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Luciana Santos</a:t>
            </a:r>
          </a:p>
          <a:p>
            <a:pPr algn="ctr"/>
            <a:r>
              <a:rPr lang="pt-BR" sz="1400" dirty="0"/>
              <a:t>(PCdoB-PE)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147400" y="3545527"/>
            <a:ext cx="1247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Luiza Erundina</a:t>
            </a:r>
          </a:p>
          <a:p>
            <a:pPr algn="ctr"/>
            <a:r>
              <a:rPr lang="pt-BR" sz="1400" dirty="0"/>
              <a:t>(PSOL-SP)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186093" y="3543146"/>
            <a:ext cx="106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Pepe Vargas</a:t>
            </a:r>
          </a:p>
          <a:p>
            <a:pPr algn="ctr"/>
            <a:r>
              <a:rPr lang="pt-BR" sz="1400" dirty="0"/>
              <a:t>(PT-RS)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982062" y="5796494"/>
            <a:ext cx="1576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Pompeo de Mattos</a:t>
            </a:r>
            <a:br>
              <a:rPr lang="pt-BR" sz="1400" dirty="0"/>
            </a:br>
            <a:r>
              <a:rPr lang="pt-BR" sz="1400" dirty="0"/>
              <a:t>(PDT-RS)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5807717" y="5796494"/>
            <a:ext cx="155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Roberto de Lucena</a:t>
            </a:r>
          </a:p>
          <a:p>
            <a:pPr algn="ctr"/>
            <a:r>
              <a:rPr lang="pt-BR" sz="1400" dirty="0"/>
              <a:t>(PV-SP)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524" y="1792927"/>
            <a:ext cx="1743075" cy="17526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180" y="1792927"/>
            <a:ext cx="1743075" cy="17526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650" y="1792927"/>
            <a:ext cx="1743075" cy="17526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648" y="4062944"/>
            <a:ext cx="1733550" cy="173355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3034" y="3996270"/>
            <a:ext cx="1724025" cy="1800225"/>
          </a:xfrm>
          <a:prstGeom prst="rect">
            <a:avLst/>
          </a:prstGeom>
        </p:spPr>
      </p:pic>
      <p:pic>
        <p:nvPicPr>
          <p:cNvPr id="15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DA PREVIDÊNCIA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971676" y="764705"/>
            <a:ext cx="697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PARLAMENTARES QUE POSSIVELMENTE SERÃO CONTRÁRIOS À REFORMA DA PREVIDÊNCIA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4247783" y="5777347"/>
            <a:ext cx="975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Zé Geraldo</a:t>
            </a:r>
          </a:p>
          <a:p>
            <a:pPr algn="ctr"/>
            <a:r>
              <a:rPr lang="pt-BR" sz="1400" dirty="0"/>
              <a:t>(PT-PA)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6115404" y="5761076"/>
            <a:ext cx="1027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Zeca Dirceu</a:t>
            </a:r>
          </a:p>
          <a:p>
            <a:pPr algn="ctr"/>
            <a:r>
              <a:rPr lang="pt-BR" sz="1400" dirty="0"/>
              <a:t>(PT-PR)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423" y="4070829"/>
            <a:ext cx="1733550" cy="17049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359" y="4070829"/>
            <a:ext cx="1733550" cy="1704975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3088460" y="3484886"/>
            <a:ext cx="1283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/>
              <a:t>Ságuas</a:t>
            </a:r>
            <a:r>
              <a:rPr lang="pt-BR" sz="1400" dirty="0"/>
              <a:t> Moraes</a:t>
            </a:r>
          </a:p>
          <a:p>
            <a:pPr algn="ctr"/>
            <a:r>
              <a:rPr lang="pt-BR" sz="1400"/>
              <a:t>(PT-MT)</a:t>
            </a:r>
            <a:endParaRPr lang="pt-BR" sz="14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4909873" y="3484886"/>
            <a:ext cx="1294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Vander Loubet </a:t>
            </a:r>
          </a:p>
          <a:p>
            <a:pPr algn="ctr"/>
            <a:r>
              <a:rPr lang="pt-BR" sz="1400" dirty="0"/>
              <a:t>(PT-MS)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6939081" y="3493670"/>
            <a:ext cx="1347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err="1"/>
              <a:t>Wolney</a:t>
            </a:r>
            <a:r>
              <a:rPr lang="pt-BR" sz="1400" dirty="0"/>
              <a:t> Queiroz</a:t>
            </a:r>
          </a:p>
          <a:p>
            <a:pPr algn="ctr"/>
            <a:r>
              <a:rPr lang="pt-BR" sz="1400" dirty="0"/>
              <a:t>(PDT-PE)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650" y="1704555"/>
            <a:ext cx="1724025" cy="1800225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289" y="1700809"/>
            <a:ext cx="1724025" cy="1800225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716" y="1700809"/>
            <a:ext cx="1724025" cy="1800225"/>
          </a:xfrm>
          <a:prstGeom prst="rect">
            <a:avLst/>
          </a:prstGeom>
        </p:spPr>
      </p:pic>
      <p:pic>
        <p:nvPicPr>
          <p:cNvPr id="14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2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2" grpId="0"/>
      <p:bldP spid="23" grpId="0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35560" y="260648"/>
            <a:ext cx="80648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4800" b="1" dirty="0">
              <a:solidFill>
                <a:schemeClr val="tx2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3168352" y="3356992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0" y="904348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452282"/>
            <a:ext cx="5760640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609600" y="260649"/>
            <a:ext cx="5054352" cy="5865516"/>
          </a:xfrm>
        </p:spPr>
        <p:txBody>
          <a:bodyPr>
            <a:normAutofit/>
          </a:bodyPr>
          <a:lstStyle/>
          <a:p>
            <a:endParaRPr lang="pt-BR" sz="1600" dirty="0"/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No momento atual de crise econômica, a redução da </a:t>
            </a:r>
            <a:r>
              <a:rPr lang="pt-BR" sz="2400" b="1" dirty="0">
                <a:solidFill>
                  <a:schemeClr val="tx1"/>
                </a:solidFill>
              </a:rPr>
              <a:t>proteção social </a:t>
            </a:r>
            <a:r>
              <a:rPr lang="pt-BR" sz="2400" dirty="0">
                <a:solidFill>
                  <a:schemeClr val="tx1"/>
                </a:solidFill>
              </a:rPr>
              <a:t>do empregado só fortalece a classe patronal. O trabalhador será o maior prejudicado pelas propostas do governo Temer que sinaliza maior afinidade com os interesses patronal.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b="1" dirty="0">
                <a:solidFill>
                  <a:schemeClr val="tx1"/>
                </a:solidFill>
              </a:rPr>
              <a:t>Sugere-se que o movimento sindical laboral se articule com um discurso único em defesa das prioridades que devem ser definidas por este colegiado.</a:t>
            </a:r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78441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7"/>
          <p:cNvSpPr txBox="1">
            <a:spLocks/>
          </p:cNvSpPr>
          <p:nvPr/>
        </p:nvSpPr>
        <p:spPr>
          <a:xfrm>
            <a:off x="1703512" y="2060848"/>
            <a:ext cx="8424937" cy="2304256"/>
          </a:xfrm>
          <a:prstGeom prst="rect">
            <a:avLst/>
          </a:prstGeom>
          <a:solidFill>
            <a:srgbClr val="DDE5EA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b="1" dirty="0"/>
          </a:p>
          <a:p>
            <a:pPr marL="0" indent="0" algn="ctr">
              <a:buNone/>
            </a:pPr>
            <a:r>
              <a:rPr lang="pt-BR" sz="3800" b="1" dirty="0"/>
              <a:t>Sheila Tussi Cunha Barbosa</a:t>
            </a:r>
          </a:p>
          <a:p>
            <a:pPr marL="0" indent="0" algn="ctr">
              <a:buNone/>
            </a:pPr>
            <a:r>
              <a:rPr lang="pt-BR" sz="3800" dirty="0"/>
              <a:t>e-mail: </a:t>
            </a:r>
            <a:r>
              <a:rPr lang="pt-BR" sz="3800" dirty="0">
                <a:hlinkClick r:id="rId2"/>
              </a:rPr>
              <a:t>legislativo@cntc.org.br</a:t>
            </a:r>
            <a:r>
              <a:rPr lang="pt-BR" sz="3800" dirty="0"/>
              <a:t> </a:t>
            </a:r>
          </a:p>
          <a:p>
            <a:pPr marL="0" indent="0" algn="ctr">
              <a:buNone/>
            </a:pPr>
            <a:r>
              <a:rPr lang="pt-BR" sz="3800" dirty="0"/>
              <a:t>Fone: (61) 3217-7103</a:t>
            </a:r>
          </a:p>
          <a:p>
            <a:pPr marL="0" indent="0" algn="r">
              <a:buNone/>
            </a:pPr>
            <a:endParaRPr lang="pt-BR" dirty="0"/>
          </a:p>
          <a:p>
            <a:pPr marL="0" indent="0" algn="ctr">
              <a:buNone/>
            </a:pPr>
            <a:endParaRPr lang="pt-BR" sz="1600" dirty="0"/>
          </a:p>
          <a:p>
            <a:pPr marL="0" indent="0" algn="r">
              <a:buNone/>
            </a:pPr>
            <a:r>
              <a:rPr lang="pt-BR" sz="1400" dirty="0"/>
              <a:t>Outubro de 2016</a:t>
            </a:r>
          </a:p>
          <a:p>
            <a:pPr marL="0" indent="0" algn="just">
              <a:buNone/>
            </a:pPr>
            <a:endParaRPr lang="pt-BR" b="1" dirty="0"/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endParaRPr lang="pt-BR" b="1" dirty="0"/>
          </a:p>
          <a:p>
            <a:pPr marL="0" indent="0" algn="ctr">
              <a:buNone/>
            </a:pPr>
            <a:endParaRPr lang="pt-BR" b="1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188640"/>
            <a:ext cx="12000656" cy="1290439"/>
          </a:xfrm>
          <a:prstGeom prst="rect">
            <a:avLst/>
          </a:prstGeom>
          <a:solidFill>
            <a:srgbClr val="2C83A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5000" dirty="0">
                <a:solidFill>
                  <a:schemeClr val="bg1"/>
                </a:solidFill>
              </a:rPr>
              <a:t>				Muito obrigada!</a:t>
            </a:r>
          </a:p>
        </p:txBody>
      </p:sp>
      <p:pic>
        <p:nvPicPr>
          <p:cNvPr id="9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5069108"/>
            <a:ext cx="656104" cy="80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5029085"/>
            <a:ext cx="2448272" cy="8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61560" y="652046"/>
            <a:ext cx="979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JORNADA DE TRABALHO</a:t>
            </a:r>
          </a:p>
        </p:txBody>
      </p:sp>
      <p:pic>
        <p:nvPicPr>
          <p:cNvPr id="10242" name="Picture 2" descr="Resultado de imagem para JORNADA DE TRABAL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61" y="4622433"/>
            <a:ext cx="4400387" cy="207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53199" y="1090161"/>
            <a:ext cx="9649072" cy="843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u="sng" kern="0" dirty="0"/>
              <a:t>Jornada de Trabalho diferenciada</a:t>
            </a:r>
          </a:p>
          <a:p>
            <a:endParaRPr lang="pt-BR" dirty="0"/>
          </a:p>
          <a:p>
            <a:r>
              <a:rPr lang="pt-BR" dirty="0"/>
              <a:t>Cada categoria poderá ter jornada diária diferenciada de modo a adequá-la a suas necessidades. 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3199" y="2176078"/>
            <a:ext cx="9649072" cy="11091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u="sng" dirty="0"/>
              <a:t>Jornada de 48h/semana</a:t>
            </a:r>
          </a:p>
          <a:p>
            <a:endParaRPr lang="pt-BR" dirty="0"/>
          </a:p>
          <a:p>
            <a:r>
              <a:rPr lang="pt-BR" dirty="0"/>
              <a:t>A jornada de trabalho semanal de 48h (</a:t>
            </a:r>
            <a:r>
              <a:rPr lang="pt-BR" b="1" dirty="0"/>
              <a:t>44h + 4h extras</a:t>
            </a:r>
            <a:r>
              <a:rPr lang="pt-BR" dirty="0"/>
              <a:t>).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327668" y="3474085"/>
            <a:ext cx="9649072" cy="9595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u="sng" dirty="0"/>
          </a:p>
          <a:p>
            <a:r>
              <a:rPr lang="pt-BR" b="1" u="sng" dirty="0"/>
              <a:t>Jornada por Escala </a:t>
            </a:r>
          </a:p>
          <a:p>
            <a:endParaRPr lang="pt-BR" dirty="0"/>
          </a:p>
          <a:p>
            <a:r>
              <a:rPr lang="pt-BR" dirty="0"/>
              <a:t>A jornada diária poderá ser de 12 horas.</a:t>
            </a:r>
          </a:p>
          <a:p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21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991544" y="692696"/>
            <a:ext cx="6970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b="1" u="sng" kern="0" dirty="0"/>
              <a:t>FORMAS DE CONTRATO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127448" y="1527001"/>
            <a:ext cx="8928992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Contrato por hora trabalhada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>
                <a:solidFill>
                  <a:schemeClr val="bg1"/>
                </a:solidFill>
              </a:rPr>
              <a:t>A jornada de trabalho será variável conforme a necessidade do patrão, com pagamento proporcional do FGTS, férias e 13º salário.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27448" y="3789040"/>
            <a:ext cx="9001000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Contrato por produtividade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>
                <a:solidFill>
                  <a:schemeClr val="bg1"/>
                </a:solidFill>
              </a:rPr>
              <a:t>O trabalhador receberá pelo produto entregue, caso do médico, do contador, do vendedor, etc.</a:t>
            </a:r>
          </a:p>
        </p:txBody>
      </p:sp>
      <p:pic>
        <p:nvPicPr>
          <p:cNvPr id="10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35560" y="260648"/>
            <a:ext cx="806489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4800" b="1" dirty="0">
              <a:solidFill>
                <a:schemeClr val="tx2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3168352" y="3356992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38" y="1052736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28930"/>
            <a:ext cx="4392488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11424" y="476672"/>
            <a:ext cx="9289032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Projetos tramitando na Câmara dos Deputados coincidentes com as ideias do governo Temer </a:t>
            </a:r>
          </a:p>
        </p:txBody>
      </p:sp>
    </p:spTree>
    <p:extLst>
      <p:ext uri="{BB962C8B-B14F-4D97-AF65-F5344CB8AC3E}">
        <p14:creationId xmlns:p14="http://schemas.microsoft.com/office/powerpoint/2010/main" val="6813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711624" y="188641"/>
            <a:ext cx="5490308" cy="4308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REFORMA TRABALHISTA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07368" y="692697"/>
            <a:ext cx="9721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kern="0" dirty="0"/>
              <a:t>NEGOCIADO x LEGISLADO</a:t>
            </a:r>
            <a:br>
              <a:rPr lang="pt-BR" b="1" u="sng" kern="0" dirty="0"/>
            </a:br>
            <a:r>
              <a:rPr lang="pt-BR" dirty="0">
                <a:solidFill>
                  <a:schemeClr val="tx2"/>
                </a:solidFill>
                <a:hlinkClick r:id="rId2"/>
              </a:rPr>
              <a:t>PL 4193/2012</a:t>
            </a:r>
            <a:endParaRPr lang="pt-BR" dirty="0">
              <a:solidFill>
                <a:schemeClr val="tx2"/>
              </a:solidFill>
            </a:endParaRPr>
          </a:p>
          <a:p>
            <a:endParaRPr lang="pt-BR" dirty="0"/>
          </a:p>
          <a:p>
            <a:pPr algn="just"/>
            <a:r>
              <a:rPr lang="pt-BR" b="1" dirty="0"/>
              <a:t>AUTOR: </a:t>
            </a:r>
            <a:r>
              <a:rPr lang="pt-BR" dirty="0"/>
              <a:t>Dep. Irajá Abreu (PSD-TO)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Propõe a flexibilização da CLT através de ajustes mediante convenção  ou acordo coletivo.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Aplica-se a CLT na ausência de convenção ou acordo coletivo, ou quando  esses instrumentos forem omissos, incompletos, inexatos conflitantes ou de qualquer forma inaplicáveis.</a:t>
            </a:r>
          </a:p>
        </p:txBody>
      </p:sp>
      <p:pic>
        <p:nvPicPr>
          <p:cNvPr id="10" name="Picture 2" descr="http://www.cntc.org.br/wp-content/themes/ctnc/img/selo75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536" y="836712"/>
            <a:ext cx="585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07368" y="4581128"/>
            <a:ext cx="9937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SITUAÇÃO: </a:t>
            </a:r>
            <a:r>
              <a:rPr lang="pt-BR" dirty="0"/>
              <a:t>aguarda a apreciação do parecer do relator, Dep. Silvio Costa (</a:t>
            </a:r>
            <a:r>
              <a:rPr lang="pt-BR" dirty="0" err="1"/>
              <a:t>PTdoB</a:t>
            </a:r>
            <a:r>
              <a:rPr lang="pt-BR" dirty="0"/>
              <a:t>-PE), na CTASP.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423229"/>
            <a:ext cx="4298998" cy="42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12724</TotalTime>
  <Words>3300</Words>
  <Application>Microsoft Office PowerPoint</Application>
  <PresentationFormat>Widescreen</PresentationFormat>
  <Paragraphs>709</Paragraphs>
  <Slides>59</Slides>
  <Notes>4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59</vt:i4>
      </vt:variant>
    </vt:vector>
  </HeadingPairs>
  <TitlesOfParts>
    <vt:vector size="65" baseType="lpstr">
      <vt:lpstr>Arial</vt:lpstr>
      <vt:lpstr>Calibri</vt:lpstr>
      <vt:lpstr>Verdana</vt:lpstr>
      <vt:lpstr>Wingdings</vt:lpstr>
      <vt:lpstr>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Projetos tramitando na Câmara dos Deputados coincidentes com as ideias do governo Temer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REGRAS ATUAIS DE APOSENTADORIA Lei 13.183/2015 (MP 676)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sheila tussi cunha Barbosa</dc:creator>
  <cp:lastModifiedBy>Marina Gomes Barbosa</cp:lastModifiedBy>
  <cp:revision>597</cp:revision>
  <cp:lastPrinted>2016-10-14T12:26:22Z</cp:lastPrinted>
  <dcterms:created xsi:type="dcterms:W3CDTF">2014-07-24T20:21:25Z</dcterms:created>
  <dcterms:modified xsi:type="dcterms:W3CDTF">2016-10-19T16:09:53Z</dcterms:modified>
</cp:coreProperties>
</file>