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5"/>
  </p:notesMasterIdLst>
  <p:sldIdLst>
    <p:sldId id="256" r:id="rId3"/>
    <p:sldId id="673" r:id="rId4"/>
    <p:sldId id="503" r:id="rId5"/>
    <p:sldId id="821" r:id="rId6"/>
    <p:sldId id="822" r:id="rId7"/>
    <p:sldId id="824" r:id="rId8"/>
    <p:sldId id="825" r:id="rId9"/>
    <p:sldId id="826" r:id="rId10"/>
    <p:sldId id="828" r:id="rId11"/>
    <p:sldId id="829" r:id="rId12"/>
    <p:sldId id="830" r:id="rId13"/>
    <p:sldId id="683" r:id="rId14"/>
    <p:sldId id="812" r:id="rId15"/>
    <p:sldId id="813" r:id="rId16"/>
    <p:sldId id="819" r:id="rId17"/>
    <p:sldId id="814" r:id="rId18"/>
    <p:sldId id="815" r:id="rId19"/>
    <p:sldId id="816" r:id="rId20"/>
    <p:sldId id="817" r:id="rId21"/>
    <p:sldId id="818" r:id="rId22"/>
    <p:sldId id="820" r:id="rId23"/>
    <p:sldId id="811" r:id="rId24"/>
  </p:sldIdLst>
  <p:sldSz cx="9144000" cy="6858000" type="screen4x3"/>
  <p:notesSz cx="6865938" cy="99980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469" autoAdjust="0"/>
    <p:restoredTop sz="94660"/>
  </p:normalViewPr>
  <p:slideViewPr>
    <p:cSldViewPr snapToGrid="0">
      <p:cViewPr>
        <p:scale>
          <a:sx n="86" d="100"/>
          <a:sy n="86" d="100"/>
        </p:scale>
        <p:origin x="1176" y="58"/>
      </p:cViewPr>
      <p:guideLst>
        <p:guide orient="horz" pos="935"/>
        <p:guide pos="24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74807D8F-530B-42ED-BCF5-549D1EFDD995}" type="datetimeFigureOut">
              <a:rPr lang="pt-BR" smtClean="0"/>
              <a:t>22/05/2019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1249363"/>
            <a:ext cx="4500562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6439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109" y="9496439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A6269BF3-14E9-406C-A655-5BEEB6E04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14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69BF3-14E9-406C-A655-5BEEB6E04AA8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715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748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376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03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483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659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1259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169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916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122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52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877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134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F7AF4-68D0-452B-9C0D-42EA2E2CBAE4}" type="slidenum">
              <a:rPr kumimoji="0" lang="pt-B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53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41B2-9D08-4096-A9F7-64C06234882D}" type="datetime1">
              <a:rPr lang="pt-BR" smtClean="0"/>
              <a:t>22/05/2019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420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FAF4-E111-4FF3-BE29-99C7EE4B99C4}" type="datetime1">
              <a:rPr lang="pt-BR" smtClean="0"/>
              <a:t>22/05/2019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58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1E0-AA07-426C-A1FC-8874C90E2E7C}" type="datetime1">
              <a:rPr lang="pt-BR" smtClean="0"/>
              <a:t>22/05/2019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AE1F437-96DB-4438-97E0-97AF0C8448EB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66CA5C3-29B2-40F0-8503-A4A14F2A33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9686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2BD34F3-E332-4C94-97FE-84230C9E31A3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AA6D55F-BC20-4663-A27C-6550FAF345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1216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60D4424-890E-4549-A628-E8018E791A4B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2BC1868-20AE-4BCD-8F7B-355C6ED3B8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8145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55E4EAE-4387-4363-B8A6-2FDA80F6650F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FF98A73-1D08-4F8B-80B7-24F60C7D23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3133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26242EF-C169-4E3C-8889-3C760B0374BE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AF2A489-F8EB-47A4-BD09-5CED9390CA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495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D0ABB99-0847-47DB-9FDE-7A80F01E4B83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38B510E-5F39-49AF-BEFC-4F637578F68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6283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0B48EDE-116D-4DFB-83E9-60E782AD9D43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0CE75F6-19AE-4DD1-8663-F5B5E1D0BD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2424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7705760-BE05-4834-AF01-BB879F0FE5CB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130ADA1-9CA8-4977-8511-62BBCF1B16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913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00D8-98ED-4C87-AF9D-943B6623A8F1}" type="datetime1">
              <a:rPr lang="pt-BR" smtClean="0"/>
              <a:t>22/05/2019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>
            <a:lvl1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379466-5400-45BA-8A79-9355AFA9383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2696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4D386D6-F7A4-464D-80D6-05DD8ED0DF6E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EFDB54-3169-4E1D-9C16-5AA419CB50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7383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0917262-4809-4814-AE3C-45EBCA354668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C3302BA-F867-4775-98F6-E61F332F3B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1413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5AA9BD-2270-49B4-AA23-0441790F3D9B}" type="datetimeFigureOut">
              <a:rPr lang="pt-BR" altLang="pt-BR"/>
              <a:pPr>
                <a:defRPr/>
              </a:pPr>
              <a:t>22/05/2019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DBA1E00-0604-45C0-9E40-BE31F20642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839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E3C-60BA-4AD2-A683-D5D9CCC04466}" type="datetime1">
              <a:rPr lang="pt-BR" smtClean="0"/>
              <a:t>22/05/2019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98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71F9-B8B9-4AAB-8F68-227410E1A3DD}" type="datetime1">
              <a:rPr lang="pt-BR" smtClean="0"/>
              <a:t>22/05/2019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85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AD39-1067-4882-8251-3F097672D470}" type="datetime1">
              <a:rPr lang="pt-BR" smtClean="0"/>
              <a:t>22/05/2019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53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5480-7AC7-4F36-81AB-8A80CF4545BF}" type="datetime1">
              <a:rPr lang="pt-BR" smtClean="0"/>
              <a:t>22/05/2019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37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2DD-AE93-4719-A600-EEBEB7D3D447}" type="datetime1">
              <a:rPr lang="pt-BR" smtClean="0"/>
              <a:t>22/05/2019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08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BCAB-C9A0-4170-A508-686DDD6A34C7}" type="datetime1">
              <a:rPr lang="pt-BR" smtClean="0"/>
              <a:t>22/05/2019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47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7206-09F9-41B5-84B5-49D9298247A2}" type="datetime1">
              <a:rPr lang="pt-BR" smtClean="0"/>
              <a:t>22/05/2019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89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E0864-04F7-4F7A-88CC-3880BD667DD3}" type="datetime1">
              <a:rPr lang="pt-BR" smtClean="0"/>
              <a:t>22/05/2019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88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17800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464"/>
            <a:ext cx="9144000" cy="68536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924" y="466090"/>
            <a:ext cx="2912883" cy="62062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802657" y="2457990"/>
            <a:ext cx="402995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Considerações sobre a admissibilidade da PEC 45/2019</a:t>
            </a:r>
            <a:b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</a:br>
            <a:endParaRPr lang="pt-BR" sz="2800" b="1" dirty="0">
              <a:solidFill>
                <a:srgbClr val="5A8497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02657" y="4808219"/>
            <a:ext cx="40299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b="1" dirty="0">
                <a:solidFill>
                  <a:srgbClr val="5A8497"/>
                </a:solidFill>
                <a:latin typeface="Arial Narrow" panose="020B0606020202030204" pitchFamily="34" charset="0"/>
              </a:rPr>
              <a:t>Apresentação para a Comissão de Constituição e Justiça e de Cidadania da Câmara dos Deputados</a:t>
            </a:r>
          </a:p>
          <a:p>
            <a:pPr>
              <a:spcBef>
                <a:spcPts val="1800"/>
              </a:spcBef>
            </a:pPr>
            <a:r>
              <a:rPr lang="pt-BR" b="1" dirty="0">
                <a:solidFill>
                  <a:srgbClr val="5A8497"/>
                </a:solidFill>
                <a:latin typeface="Arial Narrow" panose="020B0606020202030204" pitchFamily="34" charset="0"/>
              </a:rPr>
              <a:t>Bernard Appy</a:t>
            </a:r>
          </a:p>
          <a:p>
            <a:pPr>
              <a:spcBef>
                <a:spcPts val="1800"/>
              </a:spcBef>
            </a:pPr>
            <a:r>
              <a:rPr lang="pt-BR" dirty="0">
                <a:solidFill>
                  <a:srgbClr val="5A8497"/>
                </a:solidFill>
                <a:latin typeface="Arial Narrow" panose="020B0606020202030204" pitchFamily="34" charset="0"/>
              </a:rPr>
              <a:t>Maio de 2019</a:t>
            </a:r>
            <a:endParaRPr lang="pt-BR" sz="2000" b="1" dirty="0">
              <a:solidFill>
                <a:srgbClr val="5A849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7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Alíquotas singulares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63CB88A-F41C-4BAA-A0B9-78CAF6C99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07" y="1700785"/>
            <a:ext cx="7458369" cy="479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58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288" y="1501091"/>
            <a:ext cx="784479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Modelo incorporado na PEC 45/2019 busca contornar as dificuldades da migração para um imposto simples, neutro, isonômico e transparente e mitigar resistências à mudança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Benefícios da mudança são relevantes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Melhoria do ambiente de negócios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Aumento da produtividade e do PIB potencial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Aumento do investimento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Transparência para os contribuintes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Impactos sobre a economia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511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573696"/>
            <a:ext cx="760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Autonomia Federativa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20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1585" y="1484313"/>
            <a:ext cx="7920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PEC 45/2019 preserva a autonomia federativa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Estados e Municípios poderão gerir sua receita através da fixação da alíquota do IBS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PEC 45/2019 amplia a base tributável por Estados e Municípios: todos poderão tributar bens e serviços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Não haverá mais restrição à fixação de alíquotas pelos municípios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Estados e Municípios já não possuem autonomia para a concessão de benefícios fiscais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Restrição para municípios já é praticamente absoluta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Estados só podem conceder benefícios com aprovação unânime pelo CONFAZ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Autonomia Federativa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Autonomia financeira dos entes federativos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54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1585" y="1484313"/>
            <a:ext cx="7920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Apenas a União possui, de fato, autonomia para conceder benefícios fiscais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Reduz a receita de Estados e Municípios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Incentivos fiscais são uma forma ineficiente de fazer política de desenvolvimento regional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Guerra 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fiscal do ICMS não explora vocações regionais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Benefícios geram distorções econômicas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esultado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é perda generalizada de arrecadação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PEC 45/2019 busca federalismo cooperativo e política de desenvolvimento regional baseada em formas eficientes de geração de emprego e renda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Autonomia Federativa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Benefícios fiscais e desenvolvimento regional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629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1585" y="1484313"/>
            <a:ext cx="79200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PEC 45/2019 prevê a gestão compartilhada do IBS pela União, os Estados e os Municípios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Modelo que está sendo estudado contempla participação paritária das três esferas da federação na instância máxima de governança do comitê gestor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Modelo contribui para reforçar uma forma cooperativa de gerir o federalismo brasileiro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Arrecadação centralizada evita retenção de repasses por outros entes da federação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Autonomia Federativa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Gestão compartilhada do IBS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6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573696"/>
            <a:ext cx="760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 Distributivo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542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1585" y="1484313"/>
            <a:ext cx="79200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Atual modelo de desoneração da cesta básica baseado no Princípio da Essencialidade tem falhado em beneficiar os mais pobres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 termos absolutos, desoneração da cesta básica beneficia mais famílias ricas que pobres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Impacto distributivo favorável da desoneração da cesta básica é compensado por alíquotas mais elevadas incidentes sobre eletricidade e telecomunicações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Transferência de renda é muito mais eficiente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Distinção entre bens e serviços para aplicação de alíquotas diferenciadas gera complexidade, fraudes e contencioso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Impacto Distributivo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Limitações do Princípio da Essencialidade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956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1585" y="1484313"/>
            <a:ext cx="79200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Proposta incorporada na PEC 45/2019 é o modelo de isenção personalizada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Devolução às famílias de baixa renda, via </a:t>
            </a:r>
            <a:r>
              <a:rPr kumimoji="0" lang="pt-BR" sz="26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cart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ão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dos programas sociais, do imposto pago em seu consumo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Eventual modelo diferenciado para localidades onde não haja como registrar o CPF do comprador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Sistema de isenção personalizada tem maior impacto distributivo </a:t>
            </a: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e menor custo que o atual modelo baseado na desoneração da cesta básica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Impacto Distributivo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Isenção personalizada é mais eficiente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641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573696"/>
            <a:ext cx="760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Outras Questões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47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proposta que deu origem à PEC 45/2019 teve por base os princípios que orientam a montagem de um bom sistema tributário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Simplicidade</a:t>
            </a: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para os contribuintes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Neutralidade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, de modo a não distorcer a organização eficiente da economia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Transparência</a:t>
            </a: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para os consumidores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Isonomia</a:t>
            </a: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de modo a que situações equivalentes sejam </a:t>
            </a:r>
            <a:r>
              <a:rPr kumimoji="0" lang="pt-BR" sz="26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tadas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de forma equivalente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spcBef>
                <a:spcPts val="1800"/>
              </a:spcBef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Observados esses princípios, a função da tributação é obter recursos para financiar as políticas públicas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Introdução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Princípios que nortearam a elaboração da PEC 45/2019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55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1585" y="1484313"/>
            <a:ext cx="79200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PEC 45/2019 mantém a carga atual dos tributos indiretos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Discussão sobre composição da carga entre tributos diretos e indiretos é importante, mas é complementar ao aperfeiçoamento dos tributos sobre bens e serviços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Mudanças propostas pela PEC 45/2019 facilitam a discussão sobre a composição da carga, pois IBS será um tributo simples, transparente e com legislação uniforme para todos os entes da federação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Outras Questões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Tributos diretos e indiretos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209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1585" y="1484313"/>
            <a:ext cx="7920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PEC </a:t>
            </a: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45/2019 mantém a destinação atual de recursos para a educação e a saúde através do sistema de alíquotas singulares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Modelo garante piso para alíquotas singulares vinculadas a educação e saúde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PEC 45/2019 introduz mudanças que tornam a política social (distributiva) e a política de desenvolvimento regional mais eficientes</a:t>
            </a:r>
            <a:endParaRPr kumimoji="0" lang="pt-BR" sz="2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Melhores resultados e menor custo para a sociedade, na forma de menor alíquota do IBS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Outras Questões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Avanço social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632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464"/>
            <a:ext cx="9144000" cy="68536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924" y="466090"/>
            <a:ext cx="2912883" cy="62062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802657" y="2457990"/>
            <a:ext cx="402995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Considerações sobre a admissibilidade da PEC 45/2019</a:t>
            </a:r>
            <a:b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</a:br>
            <a:endParaRPr lang="pt-BR" sz="2800" b="1" dirty="0">
              <a:solidFill>
                <a:srgbClr val="5A8497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02657" y="4808219"/>
            <a:ext cx="40299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BR" b="1" dirty="0">
                <a:solidFill>
                  <a:srgbClr val="5A8497"/>
                </a:solidFill>
                <a:latin typeface="Arial Narrow" panose="020B0606020202030204" pitchFamily="34" charset="0"/>
              </a:rPr>
              <a:t>Apresentação para a Comissão de Constituição e Justiça e de Cidadania da Câmara dos Deputados</a:t>
            </a:r>
          </a:p>
          <a:p>
            <a:pPr>
              <a:spcBef>
                <a:spcPts val="1800"/>
              </a:spcBef>
            </a:pPr>
            <a:r>
              <a:rPr lang="pt-BR" b="1" dirty="0">
                <a:solidFill>
                  <a:srgbClr val="5A8497"/>
                </a:solidFill>
                <a:latin typeface="Arial Narrow" panose="020B0606020202030204" pitchFamily="34" charset="0"/>
              </a:rPr>
              <a:t>Bernard Appy</a:t>
            </a:r>
          </a:p>
          <a:p>
            <a:pPr>
              <a:spcBef>
                <a:spcPts val="1800"/>
              </a:spcBef>
            </a:pPr>
            <a:r>
              <a:rPr lang="pt-BR" dirty="0">
                <a:solidFill>
                  <a:srgbClr val="5A8497"/>
                </a:solidFill>
                <a:latin typeface="Arial Narrow" panose="020B0606020202030204" pitchFamily="34" charset="0"/>
              </a:rPr>
              <a:t>Maio de 2019</a:t>
            </a:r>
            <a:endParaRPr lang="pt-BR" sz="2000" b="1" dirty="0">
              <a:solidFill>
                <a:srgbClr val="5A849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7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189131"/>
            <a:ext cx="76094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5A8497"/>
                </a:solidFill>
                <a:latin typeface="Arial Narrow" panose="020B0606020202030204" pitchFamily="34" charset="0"/>
              </a:rPr>
              <a:t>Proposta de Mudança da</a:t>
            </a:r>
            <a:br>
              <a:rPr lang="pt-BR" sz="4400" b="1" dirty="0">
                <a:solidFill>
                  <a:srgbClr val="5A8497"/>
                </a:solidFill>
                <a:latin typeface="Arial Narrow" panose="020B0606020202030204" pitchFamily="34" charset="0"/>
              </a:rPr>
            </a:br>
            <a:r>
              <a:rPr lang="pt-BR" sz="4400" b="1" dirty="0">
                <a:solidFill>
                  <a:srgbClr val="5A8497"/>
                </a:solidFill>
                <a:latin typeface="Arial Narrow" panose="020B0606020202030204" pitchFamily="34" charset="0"/>
              </a:rPr>
              <a:t>Tributação de Bens e</a:t>
            </a:r>
            <a:br>
              <a:rPr lang="pt-BR" sz="4400" b="1" dirty="0">
                <a:solidFill>
                  <a:srgbClr val="5A8497"/>
                </a:solidFill>
                <a:latin typeface="Arial Narrow" panose="020B0606020202030204" pitchFamily="34" charset="0"/>
              </a:rPr>
            </a:br>
            <a:r>
              <a:rPr lang="pt-BR" sz="4400" b="1" dirty="0">
                <a:solidFill>
                  <a:srgbClr val="5A8497"/>
                </a:solidFill>
                <a:latin typeface="Arial Narrow" panose="020B0606020202030204" pitchFamily="34" charset="0"/>
              </a:rPr>
              <a:t>Serviços da PEC 45/2019</a:t>
            </a:r>
            <a:endParaRPr lang="pt-BR" sz="4400" b="1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fld id="{EE379466-5400-45BA-8A79-9355AFA9383D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685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39237" y="1533248"/>
            <a:ext cx="79990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Objetivo:</a:t>
            </a: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substituição de cinco tributos atuais por um único imposto do tipo IVA</a:t>
            </a:r>
            <a:endParaRPr kumimoji="0" lang="pt-BR" sz="23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585" y="158144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Introdução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4157232" y="2822496"/>
            <a:ext cx="744962" cy="461665"/>
          </a:xfrm>
          <a:prstGeom prst="rightArrow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26210" y="2822496"/>
            <a:ext cx="343239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PIS/</a:t>
            </a:r>
            <a:r>
              <a:rPr kumimoji="0" lang="pt-B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Cofins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/IPI/ICMS/ISS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100825" y="2605564"/>
            <a:ext cx="2779228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Imposto sobre Bens  e Serviços (IBS)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44990" y="3884177"/>
            <a:ext cx="7999070" cy="2749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Arrecadação centralizada</a:t>
            </a: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 distribuição da receita para a União, os Estados e os Municípios</a:t>
            </a: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 Comitê gestor formado por representantes das três esferas da federação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modelo é complementado por um 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imposto seletivo</a:t>
            </a: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sobre bens e serviços com externalidades negativas</a:t>
            </a:r>
            <a:endParaRPr kumimoji="0" lang="pt-BR" sz="23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71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91585" y="147602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Transição</a:t>
            </a:r>
          </a:p>
        </p:txBody>
      </p:sp>
      <p:sp>
        <p:nvSpPr>
          <p:cNvPr id="11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6F3FD69-E7EA-490B-AA65-0F8B565EE5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420" y="1520153"/>
            <a:ext cx="8009743" cy="523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7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288" y="1593370"/>
            <a:ext cx="784479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alíquota do IBS será uniforme para todos bens e serviços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IBS não </a:t>
            </a: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tem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qualquer benefício fiscal</a:t>
            </a:r>
          </a:p>
          <a:p>
            <a:pPr lvl="0">
              <a:spcBef>
                <a:spcPts val="1800"/>
              </a:spcBef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Função do IBS é arrecadar para financiar políticas públicas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</a:rPr>
              <a:t>Para reduzir a regressividade do IBS, ao invés da desoneração da cesta básica propõe-se a adoção do modelo de “isenções personalizadas”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Redução das desigualdades regionais exige reforço da Política de Desenvolvimento Regional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Alíquota e regimes especiais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730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95288" y="1484313"/>
            <a:ext cx="784479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Estados e Municípios terão autonomia na fixação de sua parcela da alíquota do IBS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Alíquota pode ser fixada acima ou abaixo da alíquota de referência (que repõe a receita do ICMS/ISS)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Operações interestaduais e intermunicipais: alíquota do destino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Distribuição da receita, após transição, será proporcional ao consumo (princípio do destino)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Transição de 50 anos para minimizar efeitos das mudanças sobre as finanças subnacionais (garantia de preservação do valor real da receita por 20 anos)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Estados e Municípios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32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Transição para Estados e Municípios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8F87B6D-6D9C-4842-98B8-AA9F4F6704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092" y="1210858"/>
            <a:ext cx="7114502" cy="552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1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Alíquotas singulares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6120CF8-BE4C-4361-A75B-4A8495354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07" y="1490472"/>
            <a:ext cx="7458369" cy="514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59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7188</TotalTime>
  <Words>952</Words>
  <Application>Microsoft Office PowerPoint</Application>
  <PresentationFormat>Apresentação na tela (4:3)</PresentationFormat>
  <Paragraphs>124</Paragraphs>
  <Slides>22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Wingdings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Zilbersztejn</dc:creator>
  <cp:lastModifiedBy>Samuel Domiciano Pereira</cp:lastModifiedBy>
  <cp:revision>971</cp:revision>
  <cp:lastPrinted>2018-05-03T12:42:15Z</cp:lastPrinted>
  <dcterms:created xsi:type="dcterms:W3CDTF">2015-09-02T15:52:07Z</dcterms:created>
  <dcterms:modified xsi:type="dcterms:W3CDTF">2019-05-22T11:31:03Z</dcterms:modified>
</cp:coreProperties>
</file>