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005" r:id="rId2"/>
    <p:sldId id="1062" r:id="rId3"/>
    <p:sldId id="1070" r:id="rId4"/>
    <p:sldId id="1071" r:id="rId5"/>
    <p:sldId id="1072" r:id="rId6"/>
    <p:sldId id="1061" r:id="rId7"/>
    <p:sldId id="1075" r:id="rId8"/>
    <p:sldId id="1063" r:id="rId9"/>
    <p:sldId id="1064" r:id="rId10"/>
    <p:sldId id="1066" r:id="rId11"/>
    <p:sldId id="1006" r:id="rId12"/>
    <p:sldId id="1007" r:id="rId13"/>
    <p:sldId id="1057" r:id="rId14"/>
    <p:sldId id="1012" r:id="rId15"/>
    <p:sldId id="1052" r:id="rId16"/>
    <p:sldId id="1015" r:id="rId17"/>
    <p:sldId id="1016" r:id="rId18"/>
    <p:sldId id="1013" r:id="rId19"/>
    <p:sldId id="1074" r:id="rId20"/>
    <p:sldId id="1009" r:id="rId21"/>
    <p:sldId id="1017" r:id="rId22"/>
    <p:sldId id="1018" r:id="rId23"/>
    <p:sldId id="1019" r:id="rId24"/>
    <p:sldId id="1011" r:id="rId25"/>
    <p:sldId id="1020" r:id="rId26"/>
    <p:sldId id="1022" r:id="rId27"/>
    <p:sldId id="1023" r:id="rId28"/>
    <p:sldId id="1024" r:id="rId29"/>
    <p:sldId id="1025" r:id="rId30"/>
    <p:sldId id="1021" r:id="rId31"/>
    <p:sldId id="1026" r:id="rId32"/>
    <p:sldId id="1058" r:id="rId33"/>
    <p:sldId id="1051" r:id="rId34"/>
    <p:sldId id="1053" r:id="rId35"/>
    <p:sldId id="1067" r:id="rId36"/>
    <p:sldId id="1043" r:id="rId37"/>
    <p:sldId id="1059" r:id="rId38"/>
    <p:sldId id="1069" r:id="rId39"/>
    <p:sldId id="1044" r:id="rId40"/>
    <p:sldId id="1045" r:id="rId41"/>
    <p:sldId id="1046" r:id="rId42"/>
    <p:sldId id="1047" r:id="rId43"/>
    <p:sldId id="1048" r:id="rId44"/>
    <p:sldId id="1049" r:id="rId45"/>
    <p:sldId id="1055" r:id="rId46"/>
    <p:sldId id="1056" r:id="rId47"/>
    <p:sldId id="1076" r:id="rId48"/>
    <p:sldId id="1077" r:id="rId49"/>
    <p:sldId id="1078" r:id="rId50"/>
    <p:sldId id="1079" r:id="rId51"/>
    <p:sldId id="1080" r:id="rId52"/>
    <p:sldId id="1028" r:id="rId53"/>
    <p:sldId id="1029" r:id="rId54"/>
  </p:sldIdLst>
  <p:sldSz cx="9144000" cy="6858000" type="screen4x3"/>
  <p:notesSz cx="6769100" cy="9906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9D3"/>
    <a:srgbClr val="002E8A"/>
    <a:srgbClr val="00349C"/>
    <a:srgbClr val="38393E"/>
    <a:srgbClr val="001B52"/>
    <a:srgbClr val="797B85"/>
    <a:srgbClr val="1C0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29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schemeClr val="bg1"/>
                </a:solidFill>
              </a:rPr>
              <a:t>MORTALIDADE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0E57080-8B4E-4309-93D5-6F30F92450FA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B78-4FAD-9AA1-816FFE11EA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3E70B14-ADB3-4C6D-96A5-1B7F75C12427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78-4FAD-9AA1-816FFE11EA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E36D10-41D3-426C-87FF-7B8CF52A437D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78-4FAD-9AA1-816FFE11EA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7C87AD2-28FD-4E8E-9CAD-FA161F2AE54D}" type="VALUE">
                      <a:rPr lang="en-US" sz="1400" b="1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78-4FAD-9AA1-816FFE11EAC5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8.73</c:v>
                </c:pt>
                <c:pt idx="1">
                  <c:v>13.06</c:v>
                </c:pt>
                <c:pt idx="2">
                  <c:v>19.03</c:v>
                </c:pt>
                <c:pt idx="3">
                  <c:v>43.790000000000013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78-4FAD-9AA1-816FFE11EAC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EB78-4FAD-9AA1-816FFE11EAC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EB78-4FAD-9AA1-816FFE11E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801192"/>
        <c:axId val="142659528"/>
        <c:axId val="0"/>
      </c:bar3DChart>
      <c:catAx>
        <c:axId val="17580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659528"/>
        <c:crosses val="autoZero"/>
        <c:auto val="1"/>
        <c:lblAlgn val="ctr"/>
        <c:lblOffset val="100"/>
        <c:noMultiLvlLbl val="0"/>
      </c:catAx>
      <c:valAx>
        <c:axId val="14265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80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rgbClr val="FFFF00"/>
                </a:solidFill>
              </a:rPr>
              <a:t>SUICÍDIO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9C5918-D098-4B63-B4D0-04FF41968B93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576-46F8-A868-DE46369887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21A1E5-9822-4AF1-AA00-56EB75620EBC}" type="VALUE">
                      <a:rPr lang="en-US" sz="1600" b="1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76-46F8-A868-DE4636988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3.5</c:v>
                </c:pt>
                <c:pt idx="1">
                  <c:v>15.96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76-46F8-A868-DE463698876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F576-46F8-A868-DE463698876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F576-46F8-A868-DE46369887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9024128"/>
        <c:axId val="178967056"/>
        <c:axId val="0"/>
      </c:bar3DChart>
      <c:catAx>
        <c:axId val="1790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67056"/>
        <c:crosses val="autoZero"/>
        <c:auto val="1"/>
        <c:lblAlgn val="ctr"/>
        <c:lblOffset val="100"/>
        <c:noMultiLvlLbl val="0"/>
      </c:catAx>
      <c:valAx>
        <c:axId val="17896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02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4259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DD108DC0-128D-4D66-B360-E0FADBB2A40D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4259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C0D30B39-9BF8-4226-B77D-E9544BFD0E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58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166" tIns="45583" rIns="91166" bIns="45583"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" y="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35824" y="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7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2950"/>
            <a:ext cx="4948237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2549" y="4705353"/>
            <a:ext cx="4962441" cy="4455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" y="941070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35824" y="941070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CF9652-A186-444F-8E13-FF5905D585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E370A3-9D5F-4A42-84EC-80E3F432803E}" type="slidenum">
              <a:rPr lang="pt-BR" altLang="pt-BR" sz="140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27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8A7C603-B57F-4A79-A6A8-3042BE5953D3}" type="slidenum">
              <a:rPr lang="pt-BR" altLang="pt-BR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pPr algn="r" eaLnBrk="1" hangingPunct="1"/>
              <a:t>53</a:t>
            </a:fld>
            <a:endParaRPr lang="pt-BR" altLang="pt-BR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1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21F6856-E774-4006-9F4A-966329A08CA4}" type="slidenum">
              <a:rPr lang="pt-BR" altLang="pt-BR" sz="1200" smtClean="0">
                <a:ea typeface="MS PGothic" pitchFamily="34" charset="-128"/>
              </a:rPr>
              <a:pPr eaLnBrk="1" hangingPunct="1"/>
              <a:t>8</a:t>
            </a:fld>
            <a:endParaRPr lang="pt-BR" altLang="pt-BR" sz="1200">
              <a:ea typeface="MS PGothic" pitchFamily="34" charset="-128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39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21F6856-E774-4006-9F4A-966329A08CA4}" type="slidenum">
              <a:rPr lang="pt-BR" altLang="pt-BR" sz="1200" smtClean="0">
                <a:ea typeface="MS PGothic" pitchFamily="34" charset="-128"/>
              </a:rPr>
              <a:pPr eaLnBrk="1" hangingPunct="1"/>
              <a:t>9</a:t>
            </a:fld>
            <a:endParaRPr lang="pt-BR" altLang="pt-BR" sz="1200">
              <a:ea typeface="MS PGothic" pitchFamily="34" charset="-128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68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E370A3-9D5F-4A42-84EC-80E3F432803E}" type="slidenum">
              <a:rPr lang="pt-BR" altLang="pt-BR" sz="140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57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60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60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C53F8C-7A42-420A-8EE5-099BB9214A7F}" type="slidenum">
              <a:rPr lang="pt-BR" altLang="pt-BR" sz="140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4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35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570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15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E143986-C238-4DE7-BCCD-7BB1C37EC91B}" type="slidenum">
              <a:rPr lang="pt-BR" altLang="pt-BR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pPr algn="r" eaLnBrk="1" hangingPunct="1"/>
              <a:t>52</a:t>
            </a:fld>
            <a:endParaRPr lang="pt-BR" altLang="pt-BR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8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B784-0D6E-4AAC-93E0-D079800119F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F9D6-273D-4142-9684-22686F1217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DD95-BD16-4C17-801C-39C1AAF21B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20399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73538"/>
            <a:ext cx="3808413" cy="204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8D02-0B41-4DC3-81DB-6385206C08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AD7F-5249-40DF-AF56-EB782DCE475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463550"/>
            <a:ext cx="7770813" cy="57515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2AA1-9675-43DB-A5E7-0BF464765A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1CE0-D869-48A3-B3DF-14748A1ECA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00DF-D340-451C-95F8-094D249981D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D91F-F55D-44E7-8676-F319AE23BA1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ED7B-0640-496E-B1E1-EF74E3FC1E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4024-999E-4DF4-AFAA-DB99F53CFDA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F12B-C36B-4C73-BDA3-D19E3761F8E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3F08-2400-475E-8FEF-DCD8A6DD2B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78C-66FD-4764-A596-880FF1BF497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título de texto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em estrutura de tópicos</a:t>
            </a:r>
          </a:p>
          <a:p>
            <a:pPr lvl="1"/>
            <a:r>
              <a:rPr lang="en-GB"/>
              <a:t>Segundo Nível da Estrutura de Tópicos</a:t>
            </a:r>
          </a:p>
          <a:p>
            <a:pPr lvl="2"/>
            <a:r>
              <a:rPr lang="en-GB"/>
              <a:t>Terceiro Nível da Estrutura de Tópicos</a:t>
            </a:r>
          </a:p>
          <a:p>
            <a:pPr lvl="3"/>
            <a:r>
              <a:rPr lang="en-GB"/>
              <a:t>Quarto Nível da Estrutura de Tópicos</a:t>
            </a:r>
          </a:p>
          <a:p>
            <a:pPr lvl="4"/>
            <a:r>
              <a:rPr lang="en-GB"/>
              <a:t>Quinto Nível da Estrutura de Tópicos</a:t>
            </a:r>
          </a:p>
          <a:p>
            <a:pPr lvl="4"/>
            <a:r>
              <a:rPr lang="en-GB"/>
              <a:t>Sexto Nível da Estrutura de Tópicos</a:t>
            </a:r>
          </a:p>
          <a:p>
            <a:pPr lvl="4"/>
            <a:r>
              <a:rPr lang="en-GB"/>
              <a:t>Sétimo Nível da Estrutura de Tópicos</a:t>
            </a:r>
          </a:p>
          <a:p>
            <a:pPr lvl="4"/>
            <a:r>
              <a:rPr lang="en-GB"/>
              <a:t>Oitavo Nível da Estrutura de Tópicos</a:t>
            </a:r>
          </a:p>
          <a:p>
            <a:pPr lvl="4"/>
            <a:r>
              <a:rPr lang="en-GB"/>
              <a:t>Nono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53A86E-8BB4-46D0-AEAB-89BA0E22F30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5pPr>
      <a:lvl6pPr marL="4572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6pPr>
      <a:lvl7pPr marL="9144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7pPr>
      <a:lvl8pPr marL="1371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8pPr>
      <a:lvl9pPr marL="18288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2608802"/>
            <a:ext cx="8558213" cy="2548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CORONEL MILER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err="1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Diretor</a:t>
            </a:r>
            <a:r>
              <a:rPr lang="en-GB" sz="4000" b="1" dirty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4000" b="1" dirty="0" err="1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Assuntos</a:t>
            </a:r>
            <a:r>
              <a:rPr lang="en-GB" sz="4000" b="1" dirty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4000" b="1" dirty="0" err="1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Legislativos</a:t>
            </a:r>
            <a:r>
              <a:rPr lang="en-GB" sz="4000" b="1" dirty="0">
                <a:solidFill>
                  <a:srgbClr val="000099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(FENEME)</a:t>
            </a:r>
          </a:p>
        </p:txBody>
      </p:sp>
      <p:pic>
        <p:nvPicPr>
          <p:cNvPr id="4" name="Picture 10" descr="http://www.feneme.org.br/th-layout/feneme2/img/fenem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0" y="62520"/>
            <a:ext cx="1446902" cy="174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6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69160"/>
            <a:ext cx="9144000" cy="19888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FORÇAS ARMADAS (GLO-DEFESA)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EXÉRCITO</a:t>
            </a:r>
            <a:r>
              <a:rPr lang="pt-BR" sz="2800" b="1" dirty="0">
                <a:solidFill>
                  <a:schemeClr val="tx1"/>
                </a:solidFill>
              </a:rPr>
              <a:t>    -        MARINHA -     AERONÁUTICA</a:t>
            </a: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2276872"/>
            <a:ext cx="7704856" cy="18722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2. PM</a:t>
            </a:r>
            <a:r>
              <a:rPr lang="pt-BR" sz="3600" b="1" dirty="0">
                <a:solidFill>
                  <a:srgbClr val="FF0000"/>
                </a:solidFill>
              </a:rPr>
              <a:t> - </a:t>
            </a:r>
            <a:r>
              <a:rPr lang="pt-BR" sz="3600" b="1" dirty="0">
                <a:solidFill>
                  <a:schemeClr val="bg1"/>
                </a:solidFill>
              </a:rPr>
              <a:t>PRESERVAÇÃO DA ORDEM</a:t>
            </a:r>
          </a:p>
          <a:p>
            <a:pPr algn="ctr"/>
            <a:r>
              <a:rPr lang="pt-BR" sz="2800" b="1" dirty="0"/>
              <a:t>3. PM- 2. </a:t>
            </a:r>
            <a:r>
              <a:rPr lang="pt-BR" sz="2800" b="1" dirty="0">
                <a:solidFill>
                  <a:srgbClr val="FF0000"/>
                </a:solidFill>
              </a:rPr>
              <a:t>CBM</a:t>
            </a:r>
            <a:r>
              <a:rPr lang="pt-BR" sz="2800" b="1" dirty="0"/>
              <a:t>: FORÇA AUXILIAR E RESERVA DO EXÉRCITO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996208" y="44624"/>
            <a:ext cx="1370129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POLICIA </a:t>
            </a:r>
            <a:r>
              <a:rPr lang="pt-BR" sz="1400" b="1" dirty="0">
                <a:solidFill>
                  <a:schemeClr val="tx1"/>
                </a:solidFill>
              </a:rPr>
              <a:t>JUDICIARIA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FEDERAL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</a:rPr>
              <a:t>PF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0353" y="44624"/>
            <a:ext cx="1512169" cy="15841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POLICIA </a:t>
            </a:r>
            <a:r>
              <a:rPr lang="pt-BR" sz="1400" b="1" dirty="0"/>
              <a:t>RODOVIÁRIA</a:t>
            </a:r>
            <a:r>
              <a:rPr lang="pt-BR" sz="1600" b="1" dirty="0"/>
              <a:t> FEDERAL</a:t>
            </a:r>
          </a:p>
          <a:p>
            <a:pPr algn="ctr"/>
            <a:r>
              <a:rPr lang="pt-BR" sz="3200" b="1" dirty="0"/>
              <a:t>PRF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41526" y="44624"/>
            <a:ext cx="1440160" cy="15841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POLICIA JUDICIÁRIA</a:t>
            </a:r>
          </a:p>
          <a:p>
            <a:pPr algn="ctr"/>
            <a:r>
              <a:rPr lang="pt-BR" sz="1600" b="1" dirty="0"/>
              <a:t>ESTADUAL</a:t>
            </a:r>
          </a:p>
          <a:p>
            <a:pPr algn="ctr"/>
            <a:r>
              <a:rPr lang="pt-BR" sz="3600" b="1" dirty="0"/>
              <a:t>PC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146323" y="44624"/>
            <a:ext cx="1512168" cy="158417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1. POLICIA OSTENSIVA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</a:rPr>
              <a:t>PM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966737" y="44624"/>
            <a:ext cx="1266543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1.Defesa Civil</a:t>
            </a:r>
          </a:p>
          <a:p>
            <a:pPr algn="ctr"/>
            <a:r>
              <a:rPr lang="pt-BR" sz="3200" b="1" dirty="0" err="1"/>
              <a:t>CBM</a:t>
            </a:r>
            <a:endParaRPr lang="pt-BR" sz="3200" b="1" dirty="0"/>
          </a:p>
        </p:txBody>
      </p:sp>
      <p:sp>
        <p:nvSpPr>
          <p:cNvPr id="2" name="Seta para baixo 1"/>
          <p:cNvSpPr/>
          <p:nvPr/>
        </p:nvSpPr>
        <p:spPr bwMode="auto">
          <a:xfrm>
            <a:off x="4572000" y="1628800"/>
            <a:ext cx="504056" cy="64807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4499992" y="4149080"/>
            <a:ext cx="504056" cy="72008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1520" y="6084912"/>
            <a:ext cx="993357" cy="8004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4. PM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259632" y="6093296"/>
            <a:ext cx="115153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3. CBM</a:t>
            </a:r>
          </a:p>
        </p:txBody>
      </p:sp>
      <p:sp>
        <p:nvSpPr>
          <p:cNvPr id="3" name="Seta para cima e para baixo 2"/>
          <p:cNvSpPr/>
          <p:nvPr/>
        </p:nvSpPr>
        <p:spPr bwMode="auto">
          <a:xfrm>
            <a:off x="1136865" y="5877272"/>
            <a:ext cx="216024" cy="288032"/>
          </a:xfrm>
          <a:prstGeom prst="up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6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250825" y="117475"/>
            <a:ext cx="8785225" cy="6696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9" tIns="45696" rIns="91389" bIns="45696" anchor="ctr"/>
          <a:lstStyle/>
          <a:p>
            <a:pPr algn="ctr" defTabSz="407357">
              <a:buClr>
                <a:srgbClr val="000000"/>
              </a:buClr>
              <a:buSzPct val="100000"/>
              <a:defRPr/>
            </a:pPr>
            <a:r>
              <a:rPr lang="pt-BR" sz="4445" b="1" cap="all" dirty="0">
                <a:solidFill>
                  <a:schemeClr val="tx1"/>
                </a:solidFill>
              </a:rPr>
              <a:t>VIOLÊNCIA NO PAIS:</a:t>
            </a:r>
          </a:p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4445" b="1" cap="all" dirty="0">
              <a:solidFill>
                <a:schemeClr val="tx1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3600" b="1" dirty="0">
                <a:solidFill>
                  <a:srgbClr val="FF0000"/>
                </a:solidFill>
              </a:rPr>
              <a:t>Organização Mundial da Saúde – OMS:</a:t>
            </a:r>
          </a:p>
          <a:p>
            <a:pPr algn="just" defTabSz="407357">
              <a:buClr>
                <a:srgbClr val="000000"/>
              </a:buClr>
              <a:buSzPct val="100000"/>
              <a:defRPr/>
            </a:pPr>
            <a:endParaRPr lang="pt-BR" sz="3175" b="1" dirty="0">
              <a:solidFill>
                <a:srgbClr val="FF0000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endParaRPr lang="pt-BR" sz="3175" b="1" dirty="0">
              <a:solidFill>
                <a:srgbClr val="FF0000"/>
              </a:solidFill>
            </a:endParaRPr>
          </a:p>
          <a:p>
            <a:pPr algn="just" defTabSz="407357">
              <a:buClr>
                <a:srgbClr val="000000"/>
              </a:buClr>
              <a:buSzPct val="100000"/>
              <a:defRPr/>
            </a:pPr>
            <a:r>
              <a:rPr lang="pt-BR" sz="3175" b="1" dirty="0">
                <a:solidFill>
                  <a:srgbClr val="FF0000"/>
                </a:solidFill>
              </a:rPr>
              <a:t> </a:t>
            </a:r>
            <a:r>
              <a:rPr lang="pt-B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    EPIDÊMICA</a:t>
            </a: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2000" b="1" cap="all" dirty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62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349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250825" y="117475"/>
            <a:ext cx="8785225" cy="6696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89" tIns="45696" rIns="91389" bIns="45696" anchor="ctr"/>
          <a:lstStyle/>
          <a:p>
            <a:pPr algn="ctr" defTabSz="407357">
              <a:buClr>
                <a:srgbClr val="000000"/>
              </a:buClr>
              <a:buSzPct val="100000"/>
              <a:defRPr/>
            </a:pPr>
            <a:endParaRPr lang="pt-BR" sz="2177" b="1" cap="all" dirty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r>
              <a:rPr lang="pt-BR" sz="6000" b="1" cap="all" dirty="0">
                <a:solidFill>
                  <a:srgbClr val="FF0000"/>
                </a:solidFill>
              </a:rPr>
              <a:t>64.000 MIL mortes;</a:t>
            </a: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991" b="1" dirty="0">
              <a:solidFill>
                <a:srgbClr val="FF0000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r>
              <a:rPr lang="pt-BR" sz="6000" b="1" dirty="0">
                <a:solidFill>
                  <a:schemeClr val="tx1"/>
                </a:solidFill>
              </a:rPr>
              <a:t>70.000 </a:t>
            </a:r>
            <a:r>
              <a:rPr lang="pt-BR" sz="4800" b="1" dirty="0">
                <a:solidFill>
                  <a:schemeClr val="tx1"/>
                </a:solidFill>
              </a:rPr>
              <a:t>DESAPARECIDOS</a:t>
            </a:r>
            <a:r>
              <a:rPr lang="pt-BR" sz="6000" b="1" dirty="0">
                <a:solidFill>
                  <a:schemeClr val="tx1"/>
                </a:solidFill>
              </a:rPr>
              <a:t>;</a:t>
            </a:r>
          </a:p>
          <a:p>
            <a:pPr defTabSz="407357">
              <a:buClr>
                <a:srgbClr val="000000"/>
              </a:buClr>
              <a:buSzPct val="100000"/>
              <a:defRPr/>
            </a:pPr>
            <a:endParaRPr lang="pt-BR" sz="3991" b="1" dirty="0">
              <a:solidFill>
                <a:schemeClr val="tx1"/>
              </a:solidFill>
            </a:endParaRPr>
          </a:p>
          <a:p>
            <a:pPr defTabSz="407357">
              <a:buClr>
                <a:srgbClr val="000000"/>
              </a:buClr>
              <a:buSzPct val="100000"/>
              <a:defRPr/>
            </a:pPr>
            <a:r>
              <a:rPr lang="pt-BR" sz="7200" b="1" dirty="0">
                <a:solidFill>
                  <a:srgbClr val="FF0000"/>
                </a:solidFill>
              </a:rPr>
              <a:t>65%</a:t>
            </a:r>
            <a:r>
              <a:rPr lang="pt-BR" sz="3991" b="1" dirty="0">
                <a:solidFill>
                  <a:srgbClr val="FF0000"/>
                </a:solidFill>
              </a:rPr>
              <a:t> </a:t>
            </a:r>
            <a:r>
              <a:rPr lang="pt-BR" sz="4800" b="1" dirty="0">
                <a:solidFill>
                  <a:srgbClr val="FF0000"/>
                </a:solidFill>
              </a:rPr>
              <a:t>SUBNOTIFICAÇÃO</a:t>
            </a:r>
            <a:r>
              <a:rPr lang="pt-BR" sz="6000" b="1" dirty="0">
                <a:solidFill>
                  <a:srgbClr val="FF0000"/>
                </a:solidFill>
              </a:rPr>
              <a:t>.</a:t>
            </a:r>
          </a:p>
          <a:p>
            <a:pPr algn="ctr" defTabSz="407357">
              <a:buClr>
                <a:srgbClr val="000000"/>
              </a:buClr>
              <a:buSzPct val="100000"/>
              <a:defRPr/>
            </a:pPr>
            <a:r>
              <a:rPr lang="pt-BR" sz="13800" b="1" dirty="0">
                <a:solidFill>
                  <a:schemeClr val="tx1"/>
                </a:solidFill>
              </a:rPr>
              <a:t>170 mil</a:t>
            </a:r>
            <a:endParaRPr lang="pt-BR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122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-27384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Taxa de mortalidade </a:t>
            </a:r>
          </a:p>
          <a:p>
            <a:pPr algn="just"/>
            <a:r>
              <a:rPr lang="pt-BR" sz="2800" b="1" i="0" u="none" strike="noStrike" baseline="0" dirty="0">
                <a:latin typeface="Arial" panose="020B0604020202020204" pitchFamily="34" charset="0"/>
              </a:rPr>
              <a:t>A taxa de mortalidade dos policiais militares paulistas é muito maior que a população em geral. </a:t>
            </a:r>
          </a:p>
          <a:p>
            <a:pPr algn="just"/>
            <a:endParaRPr lang="pt-BR" b="1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pt-BR" sz="2800" b="1" i="0" u="none" strike="noStrike" baseline="0" dirty="0">
                <a:latin typeface="Arial" panose="020B0604020202020204" pitchFamily="34" charset="0"/>
              </a:rPr>
              <a:t>Taxa de homicídios por 100 mil habitantes - SP: </a:t>
            </a:r>
            <a:endParaRPr lang="pt-BR" sz="2800" b="1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80553876"/>
              </p:ext>
            </p:extLst>
          </p:nvPr>
        </p:nvGraphicFramePr>
        <p:xfrm>
          <a:off x="1524000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576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794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CEMITÉRIO</a:t>
            </a: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PM EM </a:t>
            </a:r>
            <a:r>
              <a:rPr lang="en-GB" sz="48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53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 descr="Resultado de imagem para MAUSOLEU DA ´PM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3856"/>
            <a:ext cx="8866862" cy="63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2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1484784"/>
            <a:ext cx="6624738" cy="44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Imagem 105" descr="http://blitzdigital.com.br/images/Artigos/PMS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4515"/>
            <a:ext cx="5400600" cy="530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30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ENTERRO DE POLICIAL DE SAO PA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7"/>
            <a:ext cx="9144000" cy="6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3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384"/>
            <a:ext cx="8970963" cy="1758529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116632"/>
            <a:ext cx="8558213" cy="13788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 REFORMA DA PREVIDÊNCIA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 OS MILITARES</a:t>
            </a:r>
            <a:endParaRPr lang="en-GB" sz="44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25922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293096"/>
            <a:ext cx="4355976" cy="25649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816" y="4296050"/>
            <a:ext cx="2195736" cy="25619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" y="4293096"/>
            <a:ext cx="2592288" cy="25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73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59" descr="Policial Militar sendo socorrido durante os protestos no Rio. Ser PM no Brasil é risco para o policial e para a famí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3931"/>
            <a:ext cx="6048672" cy="53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5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Imagem 102" descr="Enterro de policial militar morto em serviço. Mais um herói que deu a sua vida pelo povo brasileir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44474" cy="44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632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11" descr="https://encrypted-tbn3.gstatic.com/images?q=tbn:ANd9GcQ-lbOsQ3WKxl_1HX9ZkpMvfrpP8g_C7-EBwsaIZmS6BPxKv8ue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2785"/>
            <a:ext cx="5472608" cy="613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20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13" descr="https://encrypted-tbn2.gstatic.com/images?q=tbn:ANd9GcS-o7DGyfPxG9sz1aOaEBLSK7KoBQjKzs9G_07s90et0lsEX0mX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20193"/>
            <a:ext cx="3096344" cy="525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162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3" descr="https://encrypted-tbn0.gstatic.com/images?q=tbn:ANd9GcQ1-Kopy2t3RuyDekvwlIsaYv1X2V88sqg25zv68biRlsIN1FHY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31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5" descr="https://encrypted-tbn1.gstatic.com/images?q=tbn:ANd9GcTmvQtzDEJXx7XJ__O9u7AjzKmjPLLVKTpT47qjQNhfqJtSbIHn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7084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43013" name="Picture 33" descr="https://encrypted-tbn1.gstatic.com/images?q=tbn:ANd9GcTTYBqf7oQDoP6AB2fZiRJJBTfWrr8xKBIaJHttYudd93vgTCj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26193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7" descr="https://encrypted-tbn0.gstatic.com/images?q=tbn:ANd9GcRmejcu_ajlWyZjX9th8jxeAxu0jjZ8UoLcCnylPsgbQkugwi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644900"/>
            <a:ext cx="28702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9" descr="http://4.bp.blogspot.com/-DGVMKB_AdJY/UJLXXvEQcMI/AAAAAAAAEPk/W-ZiWYI4W80/s1600/pc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44900"/>
            <a:ext cx="26273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9" descr="https://encrypted-tbn1.gstatic.com/images?q=tbn:ANd9GcS9u3QgrGqZJbTck0yRgD-8s1-KKnFNTDk6ETki3-JzJnJUVx6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28384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48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9" y="3236823"/>
            <a:ext cx="4543963" cy="32165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0778"/>
            <a:ext cx="4023094" cy="31725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10" y="160339"/>
            <a:ext cx="5474854" cy="27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70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2924944"/>
            <a:ext cx="8558213" cy="22560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PM DEFICIENTES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3.000</a:t>
            </a:r>
            <a:endParaRPr lang="en-GB" sz="8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3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090132"/>
            <a:ext cx="5761330" cy="49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12743"/>
            <a:ext cx="3672408" cy="41312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5" y="1071562"/>
            <a:ext cx="4157638" cy="41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6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76672"/>
            <a:ext cx="8970963" cy="6264695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764704"/>
            <a:ext cx="8558213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PREMISSAS:</a:t>
            </a: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600" b="1" dirty="0">
              <a:solidFill>
                <a:srgbClr val="00349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DEFESA NACIONAL E SEGURANÇA PÚBLICA </a:t>
            </a:r>
            <a:r>
              <a:rPr lang="en-GB" sz="3600" b="1" dirty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NÃO SÃO GASTOS 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OU DESPESAS..</a:t>
            </a:r>
            <a:r>
              <a:rPr lang="en-GB" sz="3600" b="1" dirty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SÃO INVESTIMENTO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600" b="1" dirty="0">
              <a:solidFill>
                <a:srgbClr val="00349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2. MILITAR NÃO TEM </a:t>
            </a:r>
            <a:r>
              <a:rPr lang="en-GB" sz="3600" b="1" dirty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PRIVILÉGIOS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 SIM </a:t>
            </a:r>
            <a:r>
              <a:rPr lang="en-GB" sz="3600" b="1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DIREITOS COMPENSATÓRIOS DAS VEDAÇÃOES E OBRIGAÇÕES</a:t>
            </a: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13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66" y="1628800"/>
            <a:ext cx="5849238" cy="38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2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8900" y="3356992"/>
            <a:ext cx="8882063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DEPENDENTES QUÍMICOS </a:t>
            </a:r>
            <a:r>
              <a:rPr lang="en-GB" sz="6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SUICÍDIOS</a:t>
            </a:r>
            <a:endParaRPr lang="en-GB" sz="60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157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16632"/>
            <a:ext cx="90364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SUICÍDIO:</a:t>
            </a:r>
            <a:r>
              <a:rPr lang="pt-BR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sz="44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3,5</a:t>
            </a:r>
            <a:r>
              <a:rPr lang="pt-BR" sz="4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b="1" i="0" u="none" strike="noStrike" baseline="0" dirty="0">
                <a:latin typeface="Arial" panose="020B0604020202020204" pitchFamily="34" charset="0"/>
              </a:rPr>
              <a:t>por ano para cada 100.000 habitantes. </a:t>
            </a:r>
          </a:p>
          <a:p>
            <a:pPr algn="just"/>
            <a:endParaRPr lang="pt-BR" b="1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pt-BR" b="1" i="0" u="none" strike="noStrike" baseline="0" dirty="0">
                <a:latin typeface="Arial" panose="020B0604020202020204" pitchFamily="34" charset="0"/>
              </a:rPr>
              <a:t>Na Polícia Militar do Estado de São Paulo, entretanto, somente no ano de 2015 (menor da série registrada), a taxa foi </a:t>
            </a:r>
            <a:r>
              <a:rPr lang="pt-BR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de </a:t>
            </a:r>
            <a:r>
              <a:rPr lang="pt-BR" sz="48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15,96 </a:t>
            </a:r>
            <a:r>
              <a:rPr lang="pt-BR" b="1" i="0" u="none" strike="noStrike" baseline="0" dirty="0">
                <a:latin typeface="Arial" panose="020B0604020202020204" pitchFamily="34" charset="0"/>
              </a:rPr>
              <a:t>para cada 100 mil. </a:t>
            </a:r>
            <a:endParaRPr lang="pt-BR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57340360"/>
              </p:ext>
            </p:extLst>
          </p:nvPr>
        </p:nvGraphicFramePr>
        <p:xfrm>
          <a:off x="1524000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9424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13788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PM </a:t>
            </a:r>
            <a:r>
              <a:rPr lang="en-GB" sz="88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PRESOS</a:t>
            </a:r>
            <a:endParaRPr lang="en-GB" sz="8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043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092683"/>
            <a:ext cx="6695960" cy="44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57338"/>
            <a:ext cx="8964613" cy="3959225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3600" b="1" dirty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 VEDADOS AOS MILITARES</a:t>
            </a:r>
            <a:endParaRPr lang="pt-BR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13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44624"/>
            <a:ext cx="9001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i="0" u="none" strike="noStrike" baseline="0" dirty="0">
                <a:latin typeface="Arial" panose="020B0604020202020204" pitchFamily="34" charset="0"/>
              </a:rPr>
              <a:t>CARGA DE TRABALHO </a:t>
            </a:r>
          </a:p>
          <a:p>
            <a:pPr algn="just"/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SERVIDOR</a:t>
            </a:r>
            <a:r>
              <a:rPr lang="pt-BR" sz="3200" b="1" i="0" u="none" strike="noStrike" dirty="0">
                <a:solidFill>
                  <a:srgbClr val="FFFF00"/>
                </a:solidFill>
                <a:latin typeface="Arial" panose="020B0604020202020204" pitchFamily="34" charset="0"/>
              </a:rPr>
              <a:t> PÚBLICO </a:t>
            </a:r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tem uma jornada de</a:t>
            </a:r>
            <a:r>
              <a:rPr lang="pt-BR" sz="32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40</a:t>
            </a:r>
            <a:r>
              <a:rPr lang="pt-BR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(quarenta) horas por semana e ao longo de 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35 </a:t>
            </a:r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(trinta e cinco) anos de serviço totaliza cerca de </a:t>
            </a:r>
            <a:r>
              <a:rPr lang="pt-BR" sz="60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67.200</a:t>
            </a:r>
            <a:r>
              <a:rPr lang="pt-BR" sz="32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horas.</a:t>
            </a:r>
          </a:p>
          <a:p>
            <a:pPr algn="just"/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o policial militar pode chegar a </a:t>
            </a:r>
            <a:r>
              <a:rPr lang="pt-BR" sz="54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82.000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(oitenta e duas mil) horas de serviço, devido às escalas extraordinárias, aos flagrantes e às operações, o que equivale a quase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5400" b="1" i="0" u="sng" strike="noStrike" baseline="0" dirty="0">
                <a:latin typeface="Arial" panose="020B0604020202020204" pitchFamily="34" charset="0"/>
              </a:rPr>
              <a:t>43</a:t>
            </a:r>
            <a:r>
              <a:rPr lang="pt-BR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anos de serviço.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678692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88640"/>
            <a:ext cx="8964613" cy="597666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4400" b="1" dirty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FOR PAGAR:</a:t>
            </a:r>
          </a:p>
          <a:p>
            <a:pPr>
              <a:defRPr/>
            </a:pPr>
            <a:endParaRPr lang="pt-BR" sz="440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4400" b="1" dirty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 EXTRA – 50%;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sz="440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4400" b="1" dirty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NOTURNO – 25%;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pt-BR" sz="440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pt-BR" sz="4400" b="1" dirty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PERICULOSIDADE.</a:t>
            </a:r>
            <a:endParaRPr lang="pt-BR" sz="1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61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89186"/>
            <a:ext cx="8964613" cy="107957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pt-BR" sz="3600" b="1" dirty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NA CARREIRA</a:t>
            </a:r>
            <a:endParaRPr lang="pt-BR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323528" y="3284984"/>
            <a:ext cx="4320480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1ª CLASSE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23528" y="3861048"/>
            <a:ext cx="4320480" cy="57606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2ª CLASSE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323528" y="4437112"/>
            <a:ext cx="4320480" cy="5760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3ª CLASSE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23528" y="2708920"/>
            <a:ext cx="432048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ESPECIAL – 6 A 12 ANOS</a:t>
            </a:r>
          </a:p>
        </p:txBody>
      </p:sp>
      <p:sp>
        <p:nvSpPr>
          <p:cNvPr id="3" name="Fluxograma: Extrair 2"/>
          <p:cNvSpPr/>
          <p:nvPr/>
        </p:nvSpPr>
        <p:spPr bwMode="auto">
          <a:xfrm>
            <a:off x="4716016" y="1052736"/>
            <a:ext cx="4427984" cy="5688632"/>
          </a:xfrm>
          <a:prstGeom prst="flowChartExtra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1400" b="1" dirty="0"/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1400" b="1" dirty="0"/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1400" b="1" dirty="0"/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pt-BR" sz="1400" b="1" dirty="0"/>
          </a:p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0041" y="5229200"/>
            <a:ext cx="4139951" cy="720080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pt-BR" sz="3600" b="1" dirty="0">
                <a:solidFill>
                  <a:srgbClr val="1C0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</a:t>
            </a:r>
            <a:endParaRPr lang="pt-BR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859907" y="6660304"/>
            <a:ext cx="3888557" cy="21602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</a:t>
            </a:r>
            <a:endParaRPr lang="pt-BR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6605972" y="1484784"/>
            <a:ext cx="63032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CEL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6516216" y="1851174"/>
            <a:ext cx="864096" cy="35369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T. CEL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6300192" y="2564904"/>
            <a:ext cx="1224136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CAP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6228184" y="2939716"/>
            <a:ext cx="1440160" cy="3312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1º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TEN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6084168" y="3284984"/>
            <a:ext cx="1795627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2º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TEN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940152" y="3645024"/>
            <a:ext cx="2016224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ASPIRANTE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5796136" y="4005064"/>
            <a:ext cx="2304256" cy="3600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CADETE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5652120" y="4365104"/>
            <a:ext cx="2520279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ST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5508104" y="4725144"/>
            <a:ext cx="2808311" cy="360040"/>
          </a:xfrm>
          <a:prstGeom prst="rect">
            <a:avLst/>
          </a:prstGeom>
          <a:solidFill>
            <a:srgbClr val="FFE9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1º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SGT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5364088" y="5085184"/>
            <a:ext cx="3096344" cy="360040"/>
          </a:xfrm>
          <a:prstGeom prst="rect">
            <a:avLst/>
          </a:prstGeom>
          <a:solidFill>
            <a:srgbClr val="FFE9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2º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SGT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5220072" y="5445224"/>
            <a:ext cx="3384376" cy="360040"/>
          </a:xfrm>
          <a:prstGeom prst="rect">
            <a:avLst/>
          </a:prstGeom>
          <a:solidFill>
            <a:srgbClr val="FFE9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3º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SGT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5076056" y="5805264"/>
            <a:ext cx="3672408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CB</a:t>
            </a:r>
          </a:p>
        </p:txBody>
      </p:sp>
      <p:sp>
        <p:nvSpPr>
          <p:cNvPr id="22" name="Retângulo 21"/>
          <p:cNvSpPr/>
          <p:nvPr/>
        </p:nvSpPr>
        <p:spPr bwMode="auto">
          <a:xfrm>
            <a:off x="4932040" y="6165304"/>
            <a:ext cx="3960440" cy="3600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SD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Seta para baixo 23"/>
          <p:cNvSpPr/>
          <p:nvPr/>
        </p:nvSpPr>
        <p:spPr bwMode="auto">
          <a:xfrm rot="1814466" flipH="1">
            <a:off x="5421951" y="1692676"/>
            <a:ext cx="371989" cy="354063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7308304" y="1484784"/>
            <a:ext cx="1584176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30 ANOS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6" y="2592595"/>
            <a:ext cx="855927" cy="1209166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 bwMode="auto">
          <a:xfrm>
            <a:off x="6497960" y="2202000"/>
            <a:ext cx="864096" cy="35369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MAJ</a:t>
            </a:r>
          </a:p>
        </p:txBody>
      </p:sp>
    </p:spTree>
    <p:extLst>
      <p:ext uri="{BB962C8B-B14F-4D97-AF65-F5344CB8AC3E}">
        <p14:creationId xmlns:p14="http://schemas.microsoft.com/office/powerpoint/2010/main" val="628744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8913"/>
            <a:ext cx="8857109" cy="6480175"/>
          </a:xfrm>
        </p:spPr>
        <p:txBody>
          <a:bodyPr/>
          <a:lstStyle/>
          <a:p>
            <a:pPr eaLnBrk="1" hangingPunct="1"/>
            <a:endParaRPr lang="pt-BR" altLang="pt-BR" sz="1000" dirty="0"/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1. DOS </a:t>
            </a:r>
            <a:r>
              <a:rPr lang="pt-BR" altLang="pt-BR" sz="4000" b="1" dirty="0">
                <a:solidFill>
                  <a:schemeClr val="bg1"/>
                </a:solidFill>
              </a:rPr>
              <a:t>34</a:t>
            </a:r>
            <a:r>
              <a:rPr lang="pt-BR" altLang="pt-BR" sz="2400" b="1" dirty="0">
                <a:solidFill>
                  <a:srgbClr val="FFFF00"/>
                </a:solidFill>
              </a:rPr>
              <a:t> (TRINTA E QUATRO) DIREITOS SOCIAIS TÊM SOMENTE </a:t>
            </a:r>
            <a:r>
              <a:rPr lang="pt-BR" altLang="pt-BR" sz="4400" b="1" dirty="0">
                <a:solidFill>
                  <a:schemeClr val="bg1"/>
                </a:solidFill>
              </a:rPr>
              <a:t>6</a:t>
            </a:r>
            <a:r>
              <a:rPr lang="pt-BR" altLang="pt-BR" sz="2400" b="1" dirty="0">
                <a:solidFill>
                  <a:srgbClr val="FFFF00"/>
                </a:solidFill>
              </a:rPr>
              <a:t> (SEIS);</a:t>
            </a:r>
          </a:p>
          <a:p>
            <a:pPr algn="just" eaLnBrk="1" hangingPunct="1"/>
            <a:endParaRPr lang="pt-BR" altLang="pt-BR" sz="2400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2. VEDAÇÃO DO DIREITO DE GREVE;</a:t>
            </a:r>
          </a:p>
          <a:p>
            <a:pPr algn="just" eaLnBrk="1" hangingPunct="1"/>
            <a:endParaRPr lang="pt-BR" altLang="pt-BR" sz="2400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3. VEDAÇÃO A SINDICALIZAÇÃO;</a:t>
            </a:r>
          </a:p>
          <a:p>
            <a:pPr algn="just" eaLnBrk="1" hangingPunct="1"/>
            <a:endParaRPr lang="pt-BR" altLang="pt-BR" sz="2400" b="1" dirty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5. PROBIÇÃO DE SER CANDIDATO SE TIVER MENOS DE DEZ ANOS DE SERVIÇO PÚBLICO;</a:t>
            </a:r>
          </a:p>
          <a:p>
            <a:pPr algn="just" eaLnBrk="1" hangingPunct="1"/>
            <a:endParaRPr lang="pt-BR" altLang="pt-BR" sz="2400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6. SE ELEITO PARA MANDATO ELETIVO É INATIVADO COM REMUNERAÇÃO PROPORCIONAL, NO ATO DA DIPLOMAÇÃO, E NUNCA MAIS PODERÁ RETORNAR AO CARGO E CONTINUAR A SUA CARREIRA;</a:t>
            </a:r>
            <a:endParaRPr lang="pt-BR" altLang="pt-BR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6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99392"/>
            <a:ext cx="8970963" cy="6957392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425" y="44624"/>
            <a:ext cx="8882063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accent2"/>
                </a:solidFill>
              </a:rPr>
              <a:t>1.INVESTIMENTO!</a:t>
            </a:r>
          </a:p>
          <a:p>
            <a:pPr algn="ctr"/>
            <a:endParaRPr lang="pt-BR" sz="4400" b="1" dirty="0">
              <a:solidFill>
                <a:schemeClr val="accent2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b="1" dirty="0">
                <a:solidFill>
                  <a:schemeClr val="accent2"/>
                </a:solidFill>
              </a:rPr>
              <a:t>Violência consome de </a:t>
            </a:r>
            <a:r>
              <a:rPr lang="pt-BR" sz="5400" b="1" dirty="0">
                <a:solidFill>
                  <a:srgbClr val="FF0000"/>
                </a:solidFill>
              </a:rPr>
              <a:t>4%</a:t>
            </a:r>
            <a:r>
              <a:rPr lang="pt-BR" sz="4400" b="1" dirty="0">
                <a:solidFill>
                  <a:schemeClr val="accent2"/>
                </a:solidFill>
              </a:rPr>
              <a:t> a </a:t>
            </a:r>
            <a:r>
              <a:rPr lang="pt-BR" sz="5400" b="1" dirty="0">
                <a:solidFill>
                  <a:srgbClr val="FF0000"/>
                </a:solidFill>
              </a:rPr>
              <a:t>13,5%</a:t>
            </a:r>
            <a:r>
              <a:rPr lang="pt-BR" sz="4400" b="1" dirty="0">
                <a:solidFill>
                  <a:schemeClr val="accent2"/>
                </a:solidFill>
              </a:rPr>
              <a:t> do PIB do país.</a:t>
            </a:r>
          </a:p>
          <a:p>
            <a:pPr algn="just"/>
            <a:endParaRPr lang="pt-BR" sz="4400" b="1" dirty="0">
              <a:solidFill>
                <a:schemeClr val="accent2"/>
              </a:solidFill>
            </a:endParaRPr>
          </a:p>
          <a:p>
            <a:pPr algn="just"/>
            <a:r>
              <a:rPr lang="pt-BR" sz="4000" b="1" dirty="0">
                <a:solidFill>
                  <a:schemeClr val="accent2"/>
                </a:solidFill>
              </a:rPr>
              <a:t>CNI/IBGE-FORUM-ECONÔMICO MUNDIAL.</a:t>
            </a:r>
            <a:r>
              <a:rPr lang="pt-BR" sz="4000" dirty="0"/>
              <a:t> </a:t>
            </a:r>
            <a:endParaRPr lang="pt-BR" sz="4400" dirty="0"/>
          </a:p>
          <a:p>
            <a:pPr algn="just"/>
            <a:endParaRPr lang="pt-BR" sz="4400" b="1" dirty="0">
              <a:solidFill>
                <a:schemeClr val="accent2"/>
              </a:solidFill>
            </a:endParaRPr>
          </a:p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INDÚSTRIA PERDE </a:t>
            </a:r>
            <a:r>
              <a:rPr lang="pt-BR" sz="4800" b="1" dirty="0">
                <a:solidFill>
                  <a:srgbClr val="C00000"/>
                </a:solidFill>
              </a:rPr>
              <a:t>130 BI/ANO</a:t>
            </a:r>
            <a:r>
              <a:rPr lang="pt-BR" sz="4400" b="1" dirty="0">
                <a:solidFill>
                  <a:schemeClr val="accent2"/>
                </a:solidFill>
              </a:rPr>
              <a:t>.</a:t>
            </a:r>
          </a:p>
          <a:p>
            <a:pPr algn="just"/>
            <a:endParaRPr lang="pt-BR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79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 eaLnBrk="1" hangingPunct="1"/>
            <a:endParaRPr lang="pt-BR" altLang="pt-BR" sz="1000" dirty="0"/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7. NÃO TEM DIREITO A HORA EXTRA;</a:t>
            </a:r>
          </a:p>
          <a:p>
            <a:pPr algn="just" eaLnBrk="1" hangingPunct="1"/>
            <a:endParaRPr lang="pt-BR" altLang="pt-BR" sz="2400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8. NÃO TEM JORNADA DE TRABALHO DEFINIDA COM A RESPECTIVA CARGA HORÁRIA DIÁRIA E SEMANAL;</a:t>
            </a:r>
          </a:p>
          <a:p>
            <a:pPr algn="just" eaLnBrk="1" hangingPunct="1"/>
            <a:endParaRPr lang="pt-BR" altLang="pt-BR" sz="2400" b="1" dirty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9. NÃO TEM ADICIONAL NOTURNO;</a:t>
            </a:r>
          </a:p>
          <a:p>
            <a:pPr algn="just" eaLnBrk="1" hangingPunct="1"/>
            <a:endParaRPr lang="pt-BR" altLang="pt-BR" sz="2400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10. NÃO TEM ADICIONAL DE PERICULOSIDADE;</a:t>
            </a:r>
          </a:p>
          <a:p>
            <a:pPr algn="just" eaLnBrk="1" hangingPunct="1"/>
            <a:endParaRPr lang="pt-BR" altLang="pt-BR" sz="2400" b="1" dirty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11. NÃO TEM FUNDO DE GARANTIA;</a:t>
            </a:r>
          </a:p>
          <a:p>
            <a:pPr algn="just" eaLnBrk="1" hangingPunct="1"/>
            <a:endParaRPr lang="pt-BR" altLang="pt-BR" sz="2400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12. NÃO TEM SEGURO DESEMPREGO;</a:t>
            </a:r>
          </a:p>
          <a:p>
            <a:pPr eaLnBrk="1" hangingPunct="1"/>
            <a:endParaRPr lang="pt-BR" alt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 eaLnBrk="1" hangingPunct="1"/>
            <a:endParaRPr lang="pt-BR" altLang="pt-BR" sz="1000" dirty="0"/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13. PODE RECEBER MENOS DO QUE O SALÁRIO MÍNIMO (SUMULA VINCULANTE Nº 6 - STF);</a:t>
            </a:r>
          </a:p>
          <a:p>
            <a:pPr algn="just" eaLnBrk="1" hangingPunct="1"/>
            <a:endParaRPr lang="pt-BR" altLang="pt-BR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14. NÃO TEM PISO SALÁRIAL NACIONAL;</a:t>
            </a:r>
          </a:p>
          <a:p>
            <a:pPr algn="just" eaLnBrk="1" hangingPunct="1"/>
            <a:endParaRPr lang="pt-BR" altLang="pt-BR" b="1" dirty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15. NÃO TEM A GARANTIA DA IRREDUTIBILIDADE DO SALÁRIO;</a:t>
            </a:r>
          </a:p>
          <a:p>
            <a:pPr algn="just" eaLnBrk="1" hangingPunct="1"/>
            <a:endParaRPr lang="pt-BR" altLang="pt-BR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16. NÃO TEM PARTICIPAÇÃO NO LUCRO;</a:t>
            </a:r>
          </a:p>
          <a:p>
            <a:pPr algn="just" eaLnBrk="1" hangingPunct="1"/>
            <a:endParaRPr lang="pt-BR" altLang="pt-BR" b="1" dirty="0">
              <a:solidFill>
                <a:schemeClr val="tx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17. NÃO TEM A REDUÇÃO DOS RISCOS INERENTES AO TRABALHO, POR MEIO DE NORMAS DE SAÚDE, HIGIENE E SEGURANÇA;</a:t>
            </a:r>
          </a:p>
          <a:p>
            <a:pPr algn="just" eaLnBrk="1" hangingPunct="1"/>
            <a:endParaRPr lang="pt-BR" altLang="pt-BR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chemeClr val="bg1"/>
                </a:solidFill>
              </a:rPr>
              <a:t>18. NÃO TEM ADICIONAL DE REMUNERAÇÃO PARA AS ATIVIDADES PENOSAS, INSALUBRES OU PERIGOSAS, NA FORMA DA LEI;</a:t>
            </a:r>
          </a:p>
        </p:txBody>
      </p:sp>
    </p:spTree>
    <p:extLst>
      <p:ext uri="{BB962C8B-B14F-4D97-AF65-F5344CB8AC3E}">
        <p14:creationId xmlns:p14="http://schemas.microsoft.com/office/powerpoint/2010/main" val="834363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 eaLnBrk="1" hangingPunct="1"/>
            <a:endParaRPr lang="pt-BR" altLang="pt-BR" sz="1000" dirty="0"/>
          </a:p>
          <a:p>
            <a:pPr algn="just" eaLnBrk="1" hangingPunct="1"/>
            <a:endParaRPr lang="pt-BR" altLang="pt-BR" b="1" dirty="0">
              <a:solidFill>
                <a:schemeClr val="tx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17. NÃO TEM A REDUÇÃO DOS RISCOS INERENTES AO TRABALHO, POR MEIO DE NORMAS DE SAÚDE, HIGIENE E SEGURANÇA;</a:t>
            </a:r>
          </a:p>
          <a:p>
            <a:pPr algn="just" eaLnBrk="1" hangingPunct="1"/>
            <a:endParaRPr lang="pt-BR" altLang="pt-BR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18. NÃO TEM ADICIONAL DE REMUNERAÇÃO PARA AS ATIVIDADES PENOSAS, INSALUBRES OU PERIGOSAS, NA FORMA DA LEI;</a:t>
            </a:r>
          </a:p>
        </p:txBody>
      </p:sp>
    </p:spTree>
    <p:extLst>
      <p:ext uri="{BB962C8B-B14F-4D97-AF65-F5344CB8AC3E}">
        <p14:creationId xmlns:p14="http://schemas.microsoft.com/office/powerpoint/2010/main" val="388816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44624"/>
            <a:ext cx="8713788" cy="6480175"/>
          </a:xfrm>
        </p:spPr>
        <p:txBody>
          <a:bodyPr/>
          <a:lstStyle/>
          <a:p>
            <a:pPr eaLnBrk="1" hangingPunct="1"/>
            <a:endParaRPr lang="pt-BR" altLang="pt-BR" sz="1000" dirty="0"/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19. NÃO TEM RECONHECIMENTO DAS CONVENÇÕES E ACORDOS COLETIVOS DE TRABALHO;</a:t>
            </a:r>
          </a:p>
          <a:p>
            <a:pPr algn="just" eaLnBrk="1" hangingPunct="1"/>
            <a:endParaRPr lang="pt-BR" altLang="pt-BR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20. NÃO TEM SEGURO CONTRA ACIDENTES DE TRABALHO, A CARGO DO EMPREGADOR, SEM EXCLUIR A INDENIZAÇÃO A QUE ESTE ESTÁ OBRIGADO, QUANDO INCORRER EM DOLO OU CULPA;</a:t>
            </a:r>
          </a:p>
          <a:p>
            <a:pPr algn="just" eaLnBrk="1" hangingPunct="1"/>
            <a:endParaRPr lang="pt-BR" altLang="pt-BR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21. ESTÁ SUJEITO A REGULAMENTO DISCIPLINAR SEVERO;</a:t>
            </a:r>
          </a:p>
          <a:p>
            <a:pPr algn="just" eaLnBrk="1" hangingPunct="1"/>
            <a:endParaRPr lang="pt-BR" altLang="pt-BR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chemeClr val="bg1"/>
                </a:solidFill>
              </a:rPr>
              <a:t>22. ESTÁ SUJEITO AO CÓDIGO PENAL COMUM E AO CÓDIGO PENAL MILITAR;</a:t>
            </a:r>
          </a:p>
          <a:p>
            <a:pPr algn="just" eaLnBrk="1" hangingPunct="1"/>
            <a:endParaRPr lang="pt-BR" altLang="pt-BR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FFFF00"/>
                </a:solidFill>
              </a:rPr>
              <a:t>23. ESTÁ SUJEITO À JUSTIÇA COMUM E A JUSTIÇA MILITAR;</a:t>
            </a:r>
          </a:p>
          <a:p>
            <a:pPr algn="just" eaLnBrk="1" hangingPunct="1"/>
            <a:endParaRPr lang="pt-BR" altLang="pt-BR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chemeClr val="bg1"/>
                </a:solidFill>
              </a:rPr>
              <a:t>24. NÃO PODE ACUMULAR CARGO PÚBLICO;</a:t>
            </a:r>
          </a:p>
        </p:txBody>
      </p:sp>
    </p:spTree>
    <p:extLst>
      <p:ext uri="{BB962C8B-B14F-4D97-AF65-F5344CB8AC3E}">
        <p14:creationId xmlns:p14="http://schemas.microsoft.com/office/powerpoint/2010/main" val="3832927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-27384"/>
            <a:ext cx="9073133" cy="6480175"/>
          </a:xfrm>
        </p:spPr>
        <p:txBody>
          <a:bodyPr/>
          <a:lstStyle/>
          <a:p>
            <a:pPr eaLnBrk="1" hangingPunct="1"/>
            <a:endParaRPr lang="pt-BR" altLang="pt-BR" sz="2400" dirty="0"/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25. NÃO PODE FICAR MAIS DO QUE DOIS ANOS EM CARGO CIVIL COMISSIONADO;</a:t>
            </a:r>
          </a:p>
          <a:p>
            <a:pPr algn="just" eaLnBrk="1" hangingPunct="1"/>
            <a:endParaRPr lang="pt-BR" altLang="pt-BR" sz="2400" b="1" dirty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26. SE CONDENADO NA JUSTIÇA CRIMINAL A PENA SUPERIOR A DOIS ANOS ESTÁ SUJEITO A PROCESSO DEMISSÓRIO;</a:t>
            </a:r>
          </a:p>
          <a:p>
            <a:pPr algn="just" eaLnBrk="1" hangingPunct="1"/>
            <a:endParaRPr lang="pt-BR" altLang="pt-BR" sz="2400" b="1" dirty="0">
              <a:solidFill>
                <a:srgbClr val="FFFF00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rgbClr val="FFFF00"/>
                </a:solidFill>
              </a:rPr>
              <a:t>27. MESMO INATIVO ESTÁ SUJEITO AOS REGULAMENTOS DISCIPLINARES MILITARES E AO CÓDIGO PENAL MILITAR, INCLUSIVE A PERDA DA GRADUAÇÃO E DO POSTO/ PATENTE;</a:t>
            </a:r>
          </a:p>
          <a:p>
            <a:pPr algn="just" eaLnBrk="1" hangingPunct="1"/>
            <a:endParaRPr lang="pt-BR" altLang="pt-BR" sz="2400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400" b="1" dirty="0">
                <a:solidFill>
                  <a:schemeClr val="bg1"/>
                </a:solidFill>
              </a:rPr>
              <a:t>28. NÃO SE APLICA O PRINCÍPIO DA INSIGNIFICÂNCIA OU DA BAGATELA QUANDO PRATICA CRIMES NA FUNÇÃO (Ministro </a:t>
            </a:r>
            <a:r>
              <a:rPr lang="pt-BR" altLang="pt-BR" sz="2400" b="1" dirty="0" err="1">
                <a:solidFill>
                  <a:schemeClr val="bg1"/>
                </a:solidFill>
              </a:rPr>
              <a:t>Lewandowski</a:t>
            </a:r>
            <a:r>
              <a:rPr lang="pt-BR" altLang="pt-BR" sz="2400" b="1" dirty="0">
                <a:solidFill>
                  <a:schemeClr val="bg1"/>
                </a:solidFill>
              </a:rPr>
              <a:t> (HC 100.625) fazendo remissão ao HC 91.759-3-MG, STF, rel. Min. Menezes Direito). </a:t>
            </a:r>
          </a:p>
          <a:p>
            <a:pPr eaLnBrk="1" hangingPunct="1"/>
            <a:endParaRPr lang="pt-BR" alt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6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7" y="332656"/>
            <a:ext cx="8960531" cy="5760640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7" y="980728"/>
            <a:ext cx="89605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altLang="pt-BR" sz="5400" b="1" dirty="0">
                <a:solidFill>
                  <a:srgbClr val="1C0BFF"/>
                </a:solidFill>
              </a:rPr>
              <a:t>“o militar nunca contribuiu para a aposentadoria, pois tal benefício não existe na lei castrense”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altLang="pt-BR" sz="5400" b="1" dirty="0">
              <a:solidFill>
                <a:srgbClr val="1C0BFF"/>
              </a:solidFill>
            </a:endParaRPr>
          </a:p>
          <a:p>
            <a:pPr lvl="4" algn="just">
              <a:buFont typeface="Arial" panose="020B0604020202020204" pitchFamily="34" charset="0"/>
              <a:buChar char="•"/>
              <a:defRPr/>
            </a:pPr>
            <a:r>
              <a:rPr lang="pt-BR" altLang="pt-BR" sz="5400" b="1" dirty="0">
                <a:solidFill>
                  <a:srgbClr val="1C0BFF"/>
                </a:solidFill>
              </a:rPr>
              <a:t>(STJ. Resp. 1.455.607)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76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1340768"/>
            <a:ext cx="8964488" cy="5040560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222286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1C0BFF"/>
                </a:solidFill>
              </a:rPr>
              <a:t>ARE 654.432 – STF</a:t>
            </a:r>
          </a:p>
          <a:p>
            <a:pPr algn="just"/>
            <a:endParaRPr lang="pt-BR" sz="3600" b="1" dirty="0">
              <a:solidFill>
                <a:srgbClr val="1C0BFF"/>
              </a:solidFill>
            </a:endParaRPr>
          </a:p>
          <a:p>
            <a:pPr algn="just"/>
            <a:r>
              <a:rPr lang="pt-BR" sz="3600" b="1" dirty="0">
                <a:solidFill>
                  <a:srgbClr val="1C0BFF"/>
                </a:solidFill>
                <a:latin typeface="opensans"/>
              </a:rPr>
              <a:t>"Algumas atividades do Estado não podem parar de forma alguma. E a atividade policial é uma delas" (José Bonifácio de Andrada, Vice-Procurador-Geral da República)</a:t>
            </a:r>
            <a:endParaRPr lang="pt-BR" sz="3600" dirty="0">
              <a:solidFill>
                <a:srgbClr val="1C0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26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745456"/>
            <a:ext cx="4716016" cy="51318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745456"/>
            <a:ext cx="4439414" cy="51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9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0"/>
            <a:ext cx="4355976" cy="3140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140968"/>
            <a:ext cx="433739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19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6632"/>
            <a:ext cx="4846024" cy="358345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33056"/>
            <a:ext cx="4846024" cy="27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6315" y="476672"/>
            <a:ext cx="8970963" cy="6264695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764704"/>
            <a:ext cx="8558213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GB" sz="36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MILITAR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NÃO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TEM </a:t>
            </a:r>
            <a:r>
              <a:rPr lang="en-GB" sz="36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PRIVILÉGIOS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6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SIM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DIREITOS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COMPENSATÓRIOS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DAS </a:t>
            </a:r>
            <a:r>
              <a:rPr lang="en-GB" sz="36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VEDAÇÃÕES</a:t>
            </a:r>
            <a:r>
              <a:rPr lang="en-GB" sz="36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6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OBRIGAÇÕES</a:t>
            </a: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!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689820"/>
            <a:ext cx="3199259" cy="3619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77613" y="3429000"/>
            <a:ext cx="3425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1. SACRIFÍCIO DA VIDA;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2. SACRIFÍCIO DA LIBERDADE E DA  FAMÍLIA.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3. DOS 34 DIREITOS SOCIAIS, SOMENTE 6.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14011" y="3506232"/>
            <a:ext cx="25506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</a:rPr>
              <a:t>1. PROTEÇÃO SOCIAL;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2. SAÚDE;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3. HABITAÇÃO.</a:t>
            </a:r>
          </a:p>
        </p:txBody>
      </p:sp>
    </p:spTree>
    <p:extLst>
      <p:ext uri="{BB962C8B-B14F-4D97-AF65-F5344CB8AC3E}">
        <p14:creationId xmlns:p14="http://schemas.microsoft.com/office/powerpoint/2010/main" val="1580167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1440" y="2924944"/>
            <a:ext cx="9031932" cy="1754326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572" y="2826802"/>
            <a:ext cx="8815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err="1">
                <a:solidFill>
                  <a:srgbClr val="1C0BFF"/>
                </a:solidFill>
              </a:rPr>
              <a:t>Pl</a:t>
            </a:r>
            <a:r>
              <a:rPr lang="pt-BR" sz="3600" b="1" dirty="0">
                <a:solidFill>
                  <a:srgbClr val="1C0BFF"/>
                </a:solidFill>
              </a:rPr>
              <a:t> Nº 1645 de 2019 – inatividade e pensão da FFAA aplicado aos militares dos estados e impacto financeiro nos estados/DF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482453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56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052736"/>
            <a:ext cx="91542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FFFF00"/>
                </a:solidFill>
              </a:rPr>
              <a:t>Economia de </a:t>
            </a:r>
            <a:r>
              <a:rPr lang="pt-BR" sz="4000" b="1" dirty="0"/>
              <a:t>R$ 29 bilhões </a:t>
            </a:r>
            <a:r>
              <a:rPr lang="pt-BR" sz="3600" b="1" dirty="0">
                <a:solidFill>
                  <a:srgbClr val="FFFF00"/>
                </a:solidFill>
              </a:rPr>
              <a:t>nos dez primeiros anos e </a:t>
            </a:r>
            <a:r>
              <a:rPr lang="pt-BR" sz="3600" b="1" dirty="0"/>
              <a:t>R$ 91 bilhões </a:t>
            </a:r>
            <a:r>
              <a:rPr lang="pt-BR" sz="3600" b="1" dirty="0">
                <a:solidFill>
                  <a:srgbClr val="FFFF00"/>
                </a:solidFill>
              </a:rPr>
              <a:t>em vinte anos.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0"/>
            <a:ext cx="1547664" cy="9807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5937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8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 descr="http://4.bp.blogspot.com/-AnLOoHcHEdk/T6iW2NTGA0I/AAAAAAAAALI/H6EiE5Cw9IM/s1600/Bombeiro+salvando+vi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CaixaDeTexto 2"/>
          <p:cNvSpPr txBox="1">
            <a:spLocks noChangeArrowheads="1"/>
          </p:cNvSpPr>
          <p:nvPr/>
        </p:nvSpPr>
        <p:spPr bwMode="auto">
          <a:xfrm>
            <a:off x="611188" y="6092825"/>
            <a:ext cx="7921625" cy="706438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000" b="1">
                <a:solidFill>
                  <a:srgbClr val="FFFF00"/>
                </a:solidFill>
                <a:cs typeface="Times New Roman" pitchFamily="18" charset="0"/>
              </a:rPr>
              <a:t>BOMBEIRO MILITAR</a:t>
            </a:r>
            <a:endParaRPr lang="pt-BR" altLang="pt-BR" sz="4000" b="1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707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9" descr="http://ocponline.com.br/uploads/materias-antigas/4017-30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27538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11" descr="http://s2.glbimg.com/jEfgciSfEGIMYVIcJPS3YI-bd9tMR6hxXNxocK7p_n5Ioz-HdGixxa_8qOZvMp3w/s.glbimg.com/jo/g1/f/original/2013/03/13/1-dsc_04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0"/>
            <a:ext cx="47879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CaixaDeTexto 2"/>
          <p:cNvSpPr txBox="1">
            <a:spLocks noChangeArrowheads="1"/>
          </p:cNvSpPr>
          <p:nvPr/>
        </p:nvSpPr>
        <p:spPr bwMode="auto">
          <a:xfrm>
            <a:off x="827088" y="5795963"/>
            <a:ext cx="7561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400" b="1">
                <a:solidFill>
                  <a:srgbClr val="FFFF00"/>
                </a:solidFill>
                <a:cs typeface="Times New Roman" pitchFamily="18" charset="0"/>
              </a:rPr>
              <a:t>POLICIAL MILITAR</a:t>
            </a:r>
          </a:p>
        </p:txBody>
      </p:sp>
    </p:spTree>
    <p:extLst>
      <p:ext uri="{BB962C8B-B14F-4D97-AF65-F5344CB8AC3E}">
        <p14:creationId xmlns:p14="http://schemas.microsoft.com/office/powerpoint/2010/main" val="29607116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8" y="6866"/>
            <a:ext cx="9144000" cy="609361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987824" y="5949280"/>
            <a:ext cx="3704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/>
              <a:t> </a:t>
            </a:r>
            <a:r>
              <a:rPr lang="pt-BR" sz="5400" b="1" dirty="0" err="1">
                <a:solidFill>
                  <a:srgbClr val="FFFF00"/>
                </a:solidFill>
              </a:rPr>
              <a:t>Sgt</a:t>
            </a:r>
            <a:r>
              <a:rPr lang="pt-BR" sz="5400" b="1" dirty="0">
                <a:solidFill>
                  <a:srgbClr val="FFFF00"/>
                </a:solidFill>
              </a:rPr>
              <a:t> Delfino</a:t>
            </a:r>
          </a:p>
        </p:txBody>
      </p:sp>
      <p:pic>
        <p:nvPicPr>
          <p:cNvPr id="2050" name="Picture 2" descr="Resultado de imagem para l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4380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404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2843058"/>
            <a:ext cx="87300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Soldado Vitor de Oliveira Farias</a:t>
            </a:r>
            <a:r>
              <a:rPr lang="pt-BR" sz="3600" b="1" dirty="0"/>
              <a:t> 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foi baleado na axila e foi socorrido pelos colegas e encaminhado para o Hospital M’Boi Mirim, mas não resistiu.</a:t>
            </a:r>
          </a:p>
          <a:p>
            <a:pPr algn="just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tinha 33 anos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de idade e estava há 3 anos na corporação. </a:t>
            </a: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policial era casado e deixa sete filhos.</a:t>
            </a:r>
          </a:p>
        </p:txBody>
      </p:sp>
      <p:pic>
        <p:nvPicPr>
          <p:cNvPr id="1028" name="Picture 4" descr="https://defendapm.org.br/wp-content/uploads/2019/06/img-20190625-wa00016918448424869553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0"/>
            <a:ext cx="3412993" cy="29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5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491"/>
            <a:ext cx="9144000" cy="5644893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-36512" y="44624"/>
            <a:ext cx="9144000" cy="1196752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</a:rPr>
              <a:t>FRONTEIRA TERRESTRE:</a:t>
            </a:r>
          </a:p>
          <a:p>
            <a:pPr algn="ctr">
              <a:defRPr/>
            </a:pPr>
            <a:r>
              <a:rPr lang="pt-BR" sz="4800" b="1" dirty="0">
                <a:solidFill>
                  <a:srgbClr val="FF0000"/>
                </a:solidFill>
              </a:rPr>
              <a:t>15.735 km </a:t>
            </a:r>
          </a:p>
        </p:txBody>
      </p:sp>
    </p:spTree>
    <p:extLst>
      <p:ext uri="{BB962C8B-B14F-4D97-AF65-F5344CB8AC3E}">
        <p14:creationId xmlns:p14="http://schemas.microsoft.com/office/powerpoint/2010/main" val="28255633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323528" y="44624"/>
            <a:ext cx="8640960" cy="1728192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</a:rPr>
              <a:t>FRONTEIRA MARÍTIMA:</a:t>
            </a:r>
          </a:p>
          <a:p>
            <a:pPr algn="ctr">
              <a:defRPr/>
            </a:pPr>
            <a:r>
              <a:rPr lang="pt-BR" sz="6000" b="1" dirty="0">
                <a:solidFill>
                  <a:srgbClr val="FF0000"/>
                </a:solidFill>
              </a:rPr>
              <a:t>7.367 km </a:t>
            </a:r>
          </a:p>
        </p:txBody>
      </p:sp>
      <p:pic>
        <p:nvPicPr>
          <p:cNvPr id="3" name="Imagem 2" descr="http://s.navj.us/g/grafico17519-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4974084" cy="218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497408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2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3577</TotalTime>
  <Words>1001</Words>
  <Application>Microsoft Office PowerPoint</Application>
  <PresentationFormat>Apresentação na tela (4:3)</PresentationFormat>
  <Paragraphs>246</Paragraphs>
  <Slides>53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7" baseType="lpstr">
      <vt:lpstr>Arial</vt:lpstr>
      <vt:lpstr>opensans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 Lira Miler</dc:creator>
  <cp:lastModifiedBy>Samuel Domiciano Pereira</cp:lastModifiedBy>
  <cp:revision>304</cp:revision>
  <cp:lastPrinted>2019-02-14T09:29:40Z</cp:lastPrinted>
  <dcterms:modified xsi:type="dcterms:W3CDTF">2019-08-20T20:54:03Z</dcterms:modified>
</cp:coreProperties>
</file>