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24384000" cy="13716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08" y="3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520" cy="10614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520" cy="10614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160" cy="2289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LAMINAS-UPB-001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LAMINAS-UPB-005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14184000" y="4008240"/>
            <a:ext cx="550152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Sem periculosidade;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4211360" y="2913480"/>
            <a:ext cx="621036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Sem Adicional noturno;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4164200" y="5103000"/>
            <a:ext cx="524556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Sem insalubridade;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14133960" y="6198120"/>
            <a:ext cx="448056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Sem hora extra;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14151240" y="7292880"/>
            <a:ext cx="549540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Sem direito à greve;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20" name="CustomShape 6"/>
          <p:cNvSpPr/>
          <p:nvPr/>
        </p:nvSpPr>
        <p:spPr>
          <a:xfrm>
            <a:off x="14267880" y="8396640"/>
            <a:ext cx="959184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Contribuição previdenciária por toda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a vida, mesmo após aposentadoria;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21" name="CustomShape 7"/>
          <p:cNvSpPr/>
          <p:nvPr/>
        </p:nvSpPr>
        <p:spPr>
          <a:xfrm>
            <a:off x="14155200" y="10079280"/>
            <a:ext cx="565560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Dedicação exclusiva.</a:t>
            </a:r>
            <a:endParaRPr lang="pt-BR" sz="3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6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6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6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6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LAMINAS-UPB-002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17514720" y="3322440"/>
            <a:ext cx="3176280" cy="90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 algn="ctr">
              <a:lnSpc>
                <a:spcPct val="100000"/>
              </a:lnSpc>
            </a:pPr>
            <a:r>
              <a:rPr lang="pt-BR" sz="5000" b="0" strike="noStrike" spc="-1">
                <a:solidFill>
                  <a:srgbClr val="000000"/>
                </a:solidFill>
                <a:latin typeface="Montserrat Black"/>
                <a:ea typeface="Montserrat Black"/>
              </a:rPr>
              <a:t>PILARES</a:t>
            </a:r>
            <a:endParaRPr lang="pt-BR" sz="50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4583600" y="5614560"/>
            <a:ext cx="532188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Atividade de risco;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14610600" y="6723360"/>
            <a:ext cx="455400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 Desgaste físico;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14286600" y="7832520"/>
            <a:ext cx="509004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Desgaste mental;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14601960" y="8941680"/>
            <a:ext cx="596628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Restrição de direitos.</a:t>
            </a:r>
            <a:endParaRPr lang="pt-BR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6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6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LAMINAS-UPB-009.jpg"/>
          <p:cNvPicPr/>
          <p:nvPr/>
        </p:nvPicPr>
        <p:blipFill>
          <a:blip r:embed="rId2"/>
          <a:stretch/>
        </p:blipFill>
        <p:spPr>
          <a:xfrm>
            <a:off x="72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14408640" y="4506480"/>
            <a:ext cx="554256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"/>
          <p:cNvSpPr/>
          <p:nvPr/>
        </p:nvSpPr>
        <p:spPr>
          <a:xfrm>
            <a:off x="14267520" y="6730920"/>
            <a:ext cx="8770320" cy="136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1800000" y="792000"/>
            <a:ext cx="620856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Previdência das Forças de Segurança e Defesa Nacional</a:t>
            </a:r>
            <a:endParaRPr lang="pt-BR" sz="5400" b="1" strike="noStrike" spc="-1">
              <a:latin typeface="Arial"/>
            </a:endParaRPr>
          </a:p>
        </p:txBody>
      </p:sp>
      <p:graphicFrame>
        <p:nvGraphicFramePr>
          <p:cNvPr id="87" name="Table 4"/>
          <p:cNvGraphicFramePr/>
          <p:nvPr/>
        </p:nvGraphicFramePr>
        <p:xfrm>
          <a:off x="12672000" y="3233160"/>
          <a:ext cx="11710800" cy="7614360"/>
        </p:xfrm>
        <a:graphic>
          <a:graphicData uri="http://schemas.openxmlformats.org/drawingml/2006/table">
            <a:tbl>
              <a:tblPr/>
              <a:tblGrid>
                <a:gridCol w="39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1" strike="noStrike" spc="-1">
                          <a:latin typeface="Arial"/>
                        </a:rPr>
                        <a:t>Regramento Constitucional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1" strike="noStrike" spc="-1">
                          <a:latin typeface="Arial"/>
                        </a:rPr>
                        <a:t>Regramento Legal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280">
                <a:tc>
                  <a:txBody>
                    <a:bodyPr/>
                    <a:lstStyle/>
                    <a:p>
                      <a:pPr algn="ctr"/>
                      <a:r>
                        <a:rPr lang="pt-BR" sz="4000" b="1" strike="noStrike" spc="-1">
                          <a:latin typeface="Arial"/>
                        </a:rPr>
                        <a:t>Militares das Forças Armadas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0" strike="noStrike" spc="-1">
                          <a:latin typeface="Arial"/>
                        </a:rPr>
                        <a:t>Art. 142, </a:t>
                      </a:r>
                      <a:r>
                        <a:rPr lang="pt-BR" sz="4000" b="0" strike="noStrike" spc="-1">
                          <a:latin typeface="Arial"/>
                          <a:ea typeface="Arial"/>
                        </a:rPr>
                        <a:t>§3º</a:t>
                      </a:r>
                      <a:endParaRPr lang="pt-BR" sz="4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0" strike="noStrike" spc="-1">
                          <a:latin typeface="Arial"/>
                        </a:rPr>
                        <a:t>Leis 3.765/60 e 6.880/80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520">
                <a:tc>
                  <a:txBody>
                    <a:bodyPr/>
                    <a:lstStyle/>
                    <a:p>
                      <a:pPr algn="ctr"/>
                      <a:r>
                        <a:rPr lang="pt-BR" sz="4000" b="1" strike="noStrike" spc="-1">
                          <a:latin typeface="Arial"/>
                        </a:rPr>
                        <a:t>Policiais Militares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0" strike="noStrike" spc="-1">
                          <a:latin typeface="Arial"/>
                          <a:ea typeface="Microsoft YaHei"/>
                        </a:rPr>
                        <a:t>Art. 42, </a:t>
                      </a:r>
                      <a:r>
                        <a:rPr lang="pt-BR" sz="4000" b="0" strike="noStrike" spc="-1">
                          <a:latin typeface="Arial"/>
                          <a:ea typeface="Arial"/>
                        </a:rPr>
                        <a:t>§1º</a:t>
                      </a:r>
                      <a:endParaRPr lang="pt-BR" sz="4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0" strike="noStrike" spc="-1">
                          <a:latin typeface="Arial"/>
                        </a:rPr>
                        <a:t>Leis Estaduais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520">
                <a:tc>
                  <a:txBody>
                    <a:bodyPr/>
                    <a:lstStyle/>
                    <a:p>
                      <a:pPr algn="ctr"/>
                      <a:r>
                        <a:rPr lang="pt-BR" sz="4000" b="1" strike="noStrike" spc="-1">
                          <a:latin typeface="Arial"/>
                        </a:rPr>
                        <a:t>Policiais Civis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0" strike="noStrike" spc="-1">
                          <a:latin typeface="Arial"/>
                          <a:ea typeface="Microsoft YaHei"/>
                        </a:rPr>
                        <a:t>Art. 144, </a:t>
                      </a:r>
                      <a:r>
                        <a:rPr lang="pt-BR" sz="4000" b="0" strike="noStrike" spc="-1">
                          <a:latin typeface="Arial"/>
                          <a:ea typeface="Arial"/>
                        </a:rPr>
                        <a:t>§4º, inc. II</a:t>
                      </a:r>
                      <a:endParaRPr lang="pt-BR" sz="4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0" strike="noStrike" spc="-1">
                          <a:latin typeface="Arial"/>
                        </a:rPr>
                        <a:t>Lei Complementar 51/85 e Lei 4.878/65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20" y="720"/>
            <a:ext cx="24383160" cy="13715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12600"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fffffff</a:t>
            </a:r>
          </a:p>
        </p:txBody>
      </p:sp>
      <p:sp>
        <p:nvSpPr>
          <p:cNvPr id="89" name="CustomShape 2"/>
          <p:cNvSpPr/>
          <p:nvPr/>
        </p:nvSpPr>
        <p:spPr>
          <a:xfrm>
            <a:off x="14288040" y="3692520"/>
            <a:ext cx="962100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Regras de invalidez em serviço;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4282280" y="5368680"/>
            <a:ext cx="814104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regras de pensão que representam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grandes perdas para a família dos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policiais;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14263920" y="7045200"/>
            <a:ext cx="776304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previdência dos futuros policiais;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14186160" y="8721720"/>
            <a:ext cx="837288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Regras de transição que efetivamente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atendam os policiais.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14067000" y="1362600"/>
            <a:ext cx="962100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1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FIM DA APOSENTADORIA POLICIAL!</a:t>
            </a:r>
            <a:endParaRPr lang="pt-BR" sz="4000" b="1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6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264000" y="12672000"/>
            <a:ext cx="1108800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1" strike="noStrike" spc="-1">
                <a:solidFill>
                  <a:srgbClr val="ED1C24"/>
                </a:solidFill>
                <a:latin typeface="Montserrat-Regular"/>
                <a:ea typeface="Montserrat-Regular"/>
              </a:rPr>
              <a:t>Atinge menos de 8% dos policiais da União!</a:t>
            </a:r>
            <a:endParaRPr lang="pt-BR" sz="4000" b="1" strike="noStrike" spc="-1">
              <a:solidFill>
                <a:srgbClr val="ED1C24"/>
              </a:solid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6912000" y="360000"/>
            <a:ext cx="676800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pt-BR" sz="72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“REGRA DE TRANSIÇÃO”</a:t>
            </a:r>
            <a:endParaRPr lang="pt-BR" sz="7200" b="0" strike="noStrike" spc="-1">
              <a:latin typeface="Arial"/>
            </a:endParaRPr>
          </a:p>
        </p:txBody>
      </p:sp>
      <p:pic>
        <p:nvPicPr>
          <p:cNvPr id="96" name="Imagem 95"/>
          <p:cNvPicPr/>
          <p:nvPr/>
        </p:nvPicPr>
        <p:blipFill>
          <a:blip r:embed="rId2"/>
          <a:stretch/>
        </p:blipFill>
        <p:spPr>
          <a:xfrm>
            <a:off x="2232000" y="2016000"/>
            <a:ext cx="20304000" cy="102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LAMINAS-UPB-008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LAMINAS-UPB-009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14408640" y="4506480"/>
            <a:ext cx="554256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542 mortes (2017);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4503680" y="5615280"/>
            <a:ext cx="923256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 64,7 mortes por 100 mil policiais; 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14267520" y="6730920"/>
            <a:ext cx="8770320" cy="136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Índice de mortes violentas 2,1x </a:t>
            </a:r>
            <a:endParaRPr lang="pt-B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superior à média brasileira;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14609880" y="8456040"/>
            <a:ext cx="620856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Vivemos em GUERRA!</a:t>
            </a:r>
            <a:endParaRPr lang="pt-BR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6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LAMINAS-UPB-003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14437080" y="3643200"/>
            <a:ext cx="846576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54%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doenças osteomusculares;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14371560" y="4764960"/>
            <a:ext cx="692820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27%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doenças digestivas;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14359320" y="5886720"/>
            <a:ext cx="842472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16%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doenças cardiovasculares;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14586840" y="7051680"/>
            <a:ext cx="9116640" cy="1880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13%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afastamento para tratamento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de saúde em decorrência direta ou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indireta da atividade policial;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14134680" y="9349560"/>
            <a:ext cx="833940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Idade média de morte: 56 anos.</a:t>
            </a:r>
            <a:endParaRPr lang="pt-BR" sz="3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6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LAMINAS-UPB-004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14497200" y="5649840"/>
            <a:ext cx="861048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39%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ALTO estresse ocupacional;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14655240" y="3909240"/>
            <a:ext cx="743544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94%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nível alto ou médio de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estresse ocupacional;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14552280" y="6811200"/>
            <a:ext cx="681372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36%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doenças mentais e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comportamentais;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14212080" y="8504640"/>
            <a:ext cx="798876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Índices de suicídio mais de 3x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superior à média do Brasil.</a:t>
            </a:r>
            <a:endParaRPr lang="pt-BR" sz="3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6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291</Words>
  <Application>Microsoft Office PowerPoint</Application>
  <PresentationFormat>Personalizar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Montserrat Black</vt:lpstr>
      <vt:lpstr>Montserrat Light</vt:lpstr>
      <vt:lpstr>Montserrat-Regular</vt:lpstr>
      <vt:lpstr>Symbol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Elissa Navarro Mamede</dc:creator>
  <dc:description/>
  <cp:lastModifiedBy>Samuel Domiciano Pereira</cp:lastModifiedBy>
  <cp:revision>4</cp:revision>
  <cp:lastPrinted>2019-08-20T10:42:49Z</cp:lastPrinted>
  <dcterms:modified xsi:type="dcterms:W3CDTF">2019-08-20T20:49:03Z</dcterms:modified>
  <dc:language>pt-BR</dc:language>
</cp:coreProperties>
</file>